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6" r:id="rId2"/>
    <p:sldId id="269" r:id="rId3"/>
    <p:sldId id="270" r:id="rId4"/>
    <p:sldId id="257" r:id="rId5"/>
    <p:sldId id="272" r:id="rId6"/>
    <p:sldId id="271" r:id="rId7"/>
    <p:sldId id="273" r:id="rId8"/>
    <p:sldId id="274" r:id="rId9"/>
    <p:sldId id="278" r:id="rId10"/>
    <p:sldId id="277" r:id="rId11"/>
    <p:sldId id="276" r:id="rId12"/>
    <p:sldId id="275" r:id="rId13"/>
    <p:sldId id="258" r:id="rId14"/>
    <p:sldId id="279" r:id="rId15"/>
    <p:sldId id="280" r:id="rId16"/>
    <p:sldId id="263" r:id="rId17"/>
    <p:sldId id="281" r:id="rId18"/>
    <p:sldId id="299" r:id="rId19"/>
    <p:sldId id="282" r:id="rId20"/>
    <p:sldId id="293" r:id="rId21"/>
    <p:sldId id="294" r:id="rId22"/>
    <p:sldId id="295" r:id="rId23"/>
    <p:sldId id="296" r:id="rId24"/>
    <p:sldId id="298" r:id="rId25"/>
    <p:sldId id="283" r:id="rId26"/>
    <p:sldId id="286" r:id="rId27"/>
    <p:sldId id="287" r:id="rId28"/>
    <p:sldId id="288" r:id="rId29"/>
    <p:sldId id="289" r:id="rId30"/>
    <p:sldId id="290" r:id="rId31"/>
    <p:sldId id="291" r:id="rId32"/>
    <p:sldId id="292" r:id="rId33"/>
    <p:sldId id="262" r:id="rId34"/>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C"/>
    <a:srgbClr val="C0F3FF"/>
    <a:srgbClr val="265F91"/>
    <a:srgbClr val="FFCA4A"/>
    <a:srgbClr val="20539D"/>
    <a:srgbClr val="EFEFEF"/>
    <a:srgbClr val="002E91"/>
    <a:srgbClr val="103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0439" autoAdjust="0"/>
  </p:normalViewPr>
  <p:slideViewPr>
    <p:cSldViewPr snapToGrid="0" snapToObjects="1">
      <p:cViewPr>
        <p:scale>
          <a:sx n="120" d="100"/>
          <a:sy n="120" d="100"/>
        </p:scale>
        <p:origin x="216"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Desktop\TERCER%20INFORME%20CPCC%20AL%20%202%2012%2022\REP%20SICOIN\2)%20EJ%20X%20GPO%20DE%20%20GASTO\EJXGPO%20DE%20GASTO%20EN-DIC%2022,%20EXCE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me\Desktop\TERCER%20INFORME%20CPCC%20AL%20%202%2012%2022\REP%20SICOIN\5)%20FINALIDAD\EJ%20XFINALIDAD%20EN%20DIC%20EN%20PDF,%20EXCEL%20EN%20DIC%2022.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sz="1000" b="1" i="0" baseline="0" dirty="0">
                <a:effectLst/>
              </a:rPr>
              <a:t>Ejecución presupuestaria por grupo de gasto</a:t>
            </a:r>
            <a:endParaRPr lang="es-GT" sz="1000" dirty="0">
              <a:effectLst/>
            </a:endParaRPr>
          </a:p>
          <a:p>
            <a:pPr>
              <a:defRPr/>
            </a:pPr>
            <a:r>
              <a:rPr lang="es-GT" sz="1000" b="0" i="0" baseline="0" dirty="0">
                <a:effectLst/>
              </a:rPr>
              <a:t>Enero-diciembre de 2022</a:t>
            </a:r>
            <a:endParaRPr lang="es-GT" sz="1000" dirty="0">
              <a:effectLst/>
            </a:endParaRPr>
          </a:p>
          <a:p>
            <a:pPr>
              <a:defRPr/>
            </a:pPr>
            <a:r>
              <a:rPr lang="es-GT" sz="1000" b="0" i="0" baseline="0" dirty="0">
                <a:effectLst/>
              </a:rPr>
              <a:t>(Millones de quetzales) </a:t>
            </a:r>
            <a:endParaRPr lang="es-GT" sz="1000" dirty="0">
              <a:effectLst/>
            </a:endParaRPr>
          </a:p>
          <a:p>
            <a:pPr>
              <a:defRPr/>
            </a:pPr>
            <a:endParaRPr lang="es-GT" dirty="0"/>
          </a:p>
        </c:rich>
      </c:tx>
      <c:overlay val="0"/>
    </c:title>
    <c:autoTitleDeleted val="0"/>
    <c:plotArea>
      <c:layout/>
      <c:barChart>
        <c:barDir val="col"/>
        <c:grouping val="clustered"/>
        <c:varyColors val="0"/>
        <c:ser>
          <c:idx val="0"/>
          <c:order val="0"/>
          <c:tx>
            <c:strRef>
              <c:f>'P INFORME'!$I$17</c:f>
              <c:strCache>
                <c:ptCount val="1"/>
                <c:pt idx="0">
                  <c:v>VIGENTE</c:v>
                </c:pt>
              </c:strCache>
            </c:strRef>
          </c:tx>
          <c:spPr>
            <a:solidFill>
              <a:srgbClr val="002060"/>
            </a:solidFill>
          </c:spPr>
          <c:invertIfNegative val="0"/>
          <c:cat>
            <c:strRef>
              <c:f>'P INFORME'!$H$18:$H$27</c:f>
              <c:strCache>
                <c:ptCount val="10"/>
                <c:pt idx="0">
                  <c:v>000 Servicios personales</c:v>
                </c:pt>
                <c:pt idx="1">
                  <c:v>100 Servicios no personales</c:v>
                </c:pt>
                <c:pt idx="2">
                  <c:v>200 Materiales y suministros</c:v>
                </c:pt>
                <c:pt idx="3">
                  <c:v>300 Propiedad, planta, equipo e intangibles</c:v>
                </c:pt>
                <c:pt idx="4">
                  <c:v>400 Transferencias corrientes</c:v>
                </c:pt>
                <c:pt idx="5">
                  <c:v>500 Transferencias de capital</c:v>
                </c:pt>
                <c:pt idx="6">
                  <c:v>600 Activos financieros</c:v>
                </c:pt>
                <c:pt idx="7">
                  <c:v>800 Otros gastos</c:v>
                </c:pt>
                <c:pt idx="8">
                  <c:v>900 Asignaciones globales</c:v>
                </c:pt>
                <c:pt idx="9">
                  <c:v>TOTAL</c:v>
                </c:pt>
              </c:strCache>
            </c:strRef>
          </c:cat>
          <c:val>
            <c:numRef>
              <c:f>'P INFORME'!$I$18:$I$27</c:f>
              <c:numCache>
                <c:formatCode>0.0</c:formatCode>
                <c:ptCount val="10"/>
                <c:pt idx="0">
                  <c:v>508.485747</c:v>
                </c:pt>
                <c:pt idx="1">
                  <c:v>101.263972</c:v>
                </c:pt>
                <c:pt idx="2">
                  <c:v>439.026138</c:v>
                </c:pt>
                <c:pt idx="3">
                  <c:v>80.911839999999998</c:v>
                </c:pt>
                <c:pt idx="4">
                  <c:v>435.79821099999998</c:v>
                </c:pt>
                <c:pt idx="5">
                  <c:v>99.394943999999995</c:v>
                </c:pt>
                <c:pt idx="6">
                  <c:v>20.617920000000002</c:v>
                </c:pt>
                <c:pt idx="7">
                  <c:v>0.52726200000000001</c:v>
                </c:pt>
                <c:pt idx="8">
                  <c:v>35.893000000000001</c:v>
                </c:pt>
                <c:pt idx="9">
                  <c:v>1721.919034</c:v>
                </c:pt>
              </c:numCache>
            </c:numRef>
          </c:val>
          <c:extLst>
            <c:ext xmlns:c16="http://schemas.microsoft.com/office/drawing/2014/chart" uri="{C3380CC4-5D6E-409C-BE32-E72D297353CC}">
              <c16:uniqueId val="{00000000-7DBD-4167-8C26-A67E5E32907F}"/>
            </c:ext>
          </c:extLst>
        </c:ser>
        <c:ser>
          <c:idx val="1"/>
          <c:order val="1"/>
          <c:tx>
            <c:strRef>
              <c:f>'P INFORME'!$J$17</c:f>
              <c:strCache>
                <c:ptCount val="1"/>
                <c:pt idx="0">
                  <c:v>DEVENGADO</c:v>
                </c:pt>
              </c:strCache>
            </c:strRef>
          </c:tx>
          <c:spPr>
            <a:solidFill>
              <a:schemeClr val="accent6">
                <a:lumMod val="20000"/>
                <a:lumOff val="80000"/>
              </a:schemeClr>
            </a:solidFill>
          </c:spPr>
          <c:invertIfNegative val="0"/>
          <c:cat>
            <c:strRef>
              <c:f>'P INFORME'!$H$18:$H$27</c:f>
              <c:strCache>
                <c:ptCount val="10"/>
                <c:pt idx="0">
                  <c:v>000 Servicios personales</c:v>
                </c:pt>
                <c:pt idx="1">
                  <c:v>100 Servicios no personales</c:v>
                </c:pt>
                <c:pt idx="2">
                  <c:v>200 Materiales y suministros</c:v>
                </c:pt>
                <c:pt idx="3">
                  <c:v>300 Propiedad, planta, equipo e intangibles</c:v>
                </c:pt>
                <c:pt idx="4">
                  <c:v>400 Transferencias corrientes</c:v>
                </c:pt>
                <c:pt idx="5">
                  <c:v>500 Transferencias de capital</c:v>
                </c:pt>
                <c:pt idx="6">
                  <c:v>600 Activos financieros</c:v>
                </c:pt>
                <c:pt idx="7">
                  <c:v>800 Otros gastos</c:v>
                </c:pt>
                <c:pt idx="8">
                  <c:v>900 Asignaciones globales</c:v>
                </c:pt>
                <c:pt idx="9">
                  <c:v>TOTAL</c:v>
                </c:pt>
              </c:strCache>
            </c:strRef>
          </c:cat>
          <c:val>
            <c:numRef>
              <c:f>'P INFORME'!$J$18:$J$27</c:f>
              <c:numCache>
                <c:formatCode>#,##0.0</c:formatCode>
                <c:ptCount val="10"/>
                <c:pt idx="0">
                  <c:v>500.49286999999998</c:v>
                </c:pt>
                <c:pt idx="1">
                  <c:v>92.690453969999993</c:v>
                </c:pt>
                <c:pt idx="2">
                  <c:v>388.13515043000001</c:v>
                </c:pt>
                <c:pt idx="3">
                  <c:v>74.717044279999996</c:v>
                </c:pt>
                <c:pt idx="4">
                  <c:v>429.27275850000001</c:v>
                </c:pt>
                <c:pt idx="5">
                  <c:v>99.394942900000004</c:v>
                </c:pt>
                <c:pt idx="6">
                  <c:v>20.060549809999998</c:v>
                </c:pt>
                <c:pt idx="7">
                  <c:v>0</c:v>
                </c:pt>
                <c:pt idx="8">
                  <c:v>35.809487900000001</c:v>
                </c:pt>
                <c:pt idx="9" formatCode="0.0">
                  <c:v>1640.5732577899998</c:v>
                </c:pt>
              </c:numCache>
            </c:numRef>
          </c:val>
          <c:extLst>
            <c:ext xmlns:c16="http://schemas.microsoft.com/office/drawing/2014/chart" uri="{C3380CC4-5D6E-409C-BE32-E72D297353CC}">
              <c16:uniqueId val="{00000001-7DBD-4167-8C26-A67E5E32907F}"/>
            </c:ext>
          </c:extLst>
        </c:ser>
        <c:ser>
          <c:idx val="2"/>
          <c:order val="2"/>
          <c:tx>
            <c:strRef>
              <c:f>'P INFORME'!$K$17</c:f>
              <c:strCache>
                <c:ptCount val="1"/>
                <c:pt idx="0">
                  <c:v>SALDO POR DEVENGAR</c:v>
                </c:pt>
              </c:strCache>
            </c:strRef>
          </c:tx>
          <c:spPr>
            <a:solidFill>
              <a:srgbClr val="00B0F0"/>
            </a:solidFill>
          </c:spPr>
          <c:invertIfNegative val="0"/>
          <c:cat>
            <c:strRef>
              <c:f>'P INFORME'!$H$18:$H$27</c:f>
              <c:strCache>
                <c:ptCount val="10"/>
                <c:pt idx="0">
                  <c:v>000 Servicios personales</c:v>
                </c:pt>
                <c:pt idx="1">
                  <c:v>100 Servicios no personales</c:v>
                </c:pt>
                <c:pt idx="2">
                  <c:v>200 Materiales y suministros</c:v>
                </c:pt>
                <c:pt idx="3">
                  <c:v>300 Propiedad, planta, equipo e intangibles</c:v>
                </c:pt>
                <c:pt idx="4">
                  <c:v>400 Transferencias corrientes</c:v>
                </c:pt>
                <c:pt idx="5">
                  <c:v>500 Transferencias de capital</c:v>
                </c:pt>
                <c:pt idx="6">
                  <c:v>600 Activos financieros</c:v>
                </c:pt>
                <c:pt idx="7">
                  <c:v>800 Otros gastos</c:v>
                </c:pt>
                <c:pt idx="8">
                  <c:v>900 Asignaciones globales</c:v>
                </c:pt>
                <c:pt idx="9">
                  <c:v>TOTAL</c:v>
                </c:pt>
              </c:strCache>
            </c:strRef>
          </c:cat>
          <c:val>
            <c:numRef>
              <c:f>'P INFORME'!$K$18:$K$27</c:f>
              <c:numCache>
                <c:formatCode>#,##0.0</c:formatCode>
                <c:ptCount val="10"/>
                <c:pt idx="0">
                  <c:v>7.992877</c:v>
                </c:pt>
                <c:pt idx="1">
                  <c:v>8.5735180299999989</c:v>
                </c:pt>
                <c:pt idx="2">
                  <c:v>50.89098757</c:v>
                </c:pt>
                <c:pt idx="3">
                  <c:v>6.1947957200000001</c:v>
                </c:pt>
                <c:pt idx="4">
                  <c:v>6.5254525000000001</c:v>
                </c:pt>
                <c:pt idx="5">
                  <c:v>1.1000000000000001E-6</c:v>
                </c:pt>
                <c:pt idx="6">
                  <c:v>0.55737018999999999</c:v>
                </c:pt>
                <c:pt idx="7">
                  <c:v>0.52726200000000001</c:v>
                </c:pt>
                <c:pt idx="8">
                  <c:v>8.3512100000000006E-2</c:v>
                </c:pt>
                <c:pt idx="9" formatCode="0.0">
                  <c:v>81.345776209999997</c:v>
                </c:pt>
              </c:numCache>
            </c:numRef>
          </c:val>
          <c:extLst>
            <c:ext xmlns:c16="http://schemas.microsoft.com/office/drawing/2014/chart" uri="{C3380CC4-5D6E-409C-BE32-E72D297353CC}">
              <c16:uniqueId val="{00000002-7DBD-4167-8C26-A67E5E32907F}"/>
            </c:ext>
          </c:extLst>
        </c:ser>
        <c:ser>
          <c:idx val="3"/>
          <c:order val="3"/>
          <c:tx>
            <c:strRef>
              <c:f>'P INFORME'!$L$17</c:f>
              <c:strCache>
                <c:ptCount val="1"/>
                <c:pt idx="0">
                  <c:v>%
EJEC</c:v>
                </c:pt>
              </c:strCache>
            </c:strRef>
          </c:tx>
          <c:invertIfNegative val="0"/>
          <c:cat>
            <c:strRef>
              <c:f>'P INFORME'!$H$18:$H$27</c:f>
              <c:strCache>
                <c:ptCount val="10"/>
                <c:pt idx="0">
                  <c:v>000 Servicios personales</c:v>
                </c:pt>
                <c:pt idx="1">
                  <c:v>100 Servicios no personales</c:v>
                </c:pt>
                <c:pt idx="2">
                  <c:v>200 Materiales y suministros</c:v>
                </c:pt>
                <c:pt idx="3">
                  <c:v>300 Propiedad, planta, equipo e intangibles</c:v>
                </c:pt>
                <c:pt idx="4">
                  <c:v>400 Transferencias corrientes</c:v>
                </c:pt>
                <c:pt idx="5">
                  <c:v>500 Transferencias de capital</c:v>
                </c:pt>
                <c:pt idx="6">
                  <c:v>600 Activos financieros</c:v>
                </c:pt>
                <c:pt idx="7">
                  <c:v>800 Otros gastos</c:v>
                </c:pt>
                <c:pt idx="8">
                  <c:v>900 Asignaciones globales</c:v>
                </c:pt>
                <c:pt idx="9">
                  <c:v>TOTAL</c:v>
                </c:pt>
              </c:strCache>
            </c:strRef>
          </c:cat>
          <c:val>
            <c:numRef>
              <c:f>'P INFORME'!$L$18:$L$27</c:f>
              <c:numCache>
                <c:formatCode>#,##0.0</c:formatCode>
                <c:ptCount val="10"/>
                <c:pt idx="0">
                  <c:v>98.428102056516437</c:v>
                </c:pt>
                <c:pt idx="1">
                  <c:v>91.533496207318436</c:v>
                </c:pt>
                <c:pt idx="2">
                  <c:v>88.408210089304518</c:v>
                </c:pt>
                <c:pt idx="3">
                  <c:v>92.343771047599461</c:v>
                </c:pt>
                <c:pt idx="4">
                  <c:v>98.502643577855338</c:v>
                </c:pt>
                <c:pt idx="5">
                  <c:v>99.999998893303868</c:v>
                </c:pt>
                <c:pt idx="6">
                  <c:v>97.296671099703559</c:v>
                </c:pt>
                <c:pt idx="7">
                  <c:v>0</c:v>
                </c:pt>
                <c:pt idx="8">
                  <c:v>99.767330398684976</c:v>
                </c:pt>
                <c:pt idx="9">
                  <c:v>95.27586520598274</c:v>
                </c:pt>
              </c:numCache>
            </c:numRef>
          </c:val>
          <c:extLst>
            <c:ext xmlns:c16="http://schemas.microsoft.com/office/drawing/2014/chart" uri="{C3380CC4-5D6E-409C-BE32-E72D297353CC}">
              <c16:uniqueId val="{00000003-7DBD-4167-8C26-A67E5E32907F}"/>
            </c:ext>
          </c:extLst>
        </c:ser>
        <c:dLbls>
          <c:showLegendKey val="0"/>
          <c:showVal val="0"/>
          <c:showCatName val="0"/>
          <c:showSerName val="0"/>
          <c:showPercent val="0"/>
          <c:showBubbleSize val="0"/>
        </c:dLbls>
        <c:gapWidth val="150"/>
        <c:axId val="63209856"/>
        <c:axId val="63211392"/>
      </c:barChart>
      <c:catAx>
        <c:axId val="63209856"/>
        <c:scaling>
          <c:orientation val="minMax"/>
        </c:scaling>
        <c:delete val="0"/>
        <c:axPos val="b"/>
        <c:numFmt formatCode="General" sourceLinked="0"/>
        <c:majorTickMark val="none"/>
        <c:minorTickMark val="none"/>
        <c:tickLblPos val="nextTo"/>
        <c:crossAx val="63211392"/>
        <c:crosses val="autoZero"/>
        <c:auto val="1"/>
        <c:lblAlgn val="ctr"/>
        <c:lblOffset val="100"/>
        <c:noMultiLvlLbl val="0"/>
      </c:catAx>
      <c:valAx>
        <c:axId val="63211392"/>
        <c:scaling>
          <c:orientation val="minMax"/>
        </c:scaling>
        <c:delete val="0"/>
        <c:axPos val="l"/>
        <c:majorGridlines/>
        <c:title>
          <c:tx>
            <c:rich>
              <a:bodyPr/>
              <a:lstStyle/>
              <a:p>
                <a:pPr>
                  <a:defRPr/>
                </a:pPr>
                <a:r>
                  <a:rPr lang="es-GT"/>
                  <a:t>Milones de quetzales</a:t>
                </a:r>
              </a:p>
            </c:rich>
          </c:tx>
          <c:overlay val="0"/>
        </c:title>
        <c:numFmt formatCode="0.0" sourceLinked="1"/>
        <c:majorTickMark val="none"/>
        <c:minorTickMark val="none"/>
        <c:tickLblPos val="nextTo"/>
        <c:crossAx val="63209856"/>
        <c:crosses val="autoZero"/>
        <c:crossBetween val="between"/>
      </c:valAx>
      <c:dTable>
        <c:showHorzBorder val="1"/>
        <c:showVertBorder val="1"/>
        <c:showOutline val="1"/>
        <c:showKeys val="1"/>
      </c:dTable>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s-GT" sz="1000"/>
              <a:t>Gráfica 6</a:t>
            </a:r>
          </a:p>
          <a:p>
            <a:pPr>
              <a:defRPr sz="1000"/>
            </a:pPr>
            <a:r>
              <a:rPr lang="es-GT" sz="1000"/>
              <a:t>Ejecución presupuestaria por finalidad</a:t>
            </a:r>
          </a:p>
          <a:p>
            <a:pPr>
              <a:defRPr sz="1000"/>
            </a:pPr>
            <a:r>
              <a:rPr lang="es-GT" sz="1000" b="0"/>
              <a:t>Enero-diciembre de 2022</a:t>
            </a:r>
          </a:p>
          <a:p>
            <a:pPr>
              <a:defRPr sz="1000"/>
            </a:pPr>
            <a:r>
              <a:rPr lang="es-GT" sz="1000" b="0"/>
              <a:t>(Millones de quetzales)</a:t>
            </a:r>
          </a:p>
          <a:p>
            <a:pPr>
              <a:defRPr sz="1000"/>
            </a:pPr>
            <a:endParaRPr lang="es-GT" sz="1000" b="0"/>
          </a:p>
        </c:rich>
      </c:tx>
      <c:overlay val="0"/>
    </c:title>
    <c:autoTitleDeleted val="0"/>
    <c:plotArea>
      <c:layout/>
      <c:barChart>
        <c:barDir val="col"/>
        <c:grouping val="clustered"/>
        <c:varyColors val="0"/>
        <c:ser>
          <c:idx val="0"/>
          <c:order val="0"/>
          <c:tx>
            <c:strRef>
              <c:f>'P INFORME'!$L$17</c:f>
              <c:strCache>
                <c:ptCount val="1"/>
                <c:pt idx="0">
                  <c:v>VIGENTE</c:v>
                </c:pt>
              </c:strCache>
            </c:strRef>
          </c:tx>
          <c:spPr>
            <a:solidFill>
              <a:schemeClr val="accent5">
                <a:lumMod val="40000"/>
                <a:lumOff val="60000"/>
              </a:schemeClr>
            </a:solidFill>
          </c:spPr>
          <c:invertIfNegative val="0"/>
          <c:cat>
            <c:strRef>
              <c:f>'P INFORME'!$K$18:$K$24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c:v>
                </c:pt>
              </c:strCache>
            </c:strRef>
          </c:cat>
          <c:val>
            <c:numRef>
              <c:f>'P INFORME'!$L$18:$L$24</c:f>
              <c:numCache>
                <c:formatCode>#,##0.00</c:formatCode>
                <c:ptCount val="7"/>
                <c:pt idx="0">
                  <c:v>29.925339000000001</c:v>
                </c:pt>
                <c:pt idx="1">
                  <c:v>78.73</c:v>
                </c:pt>
                <c:pt idx="2">
                  <c:v>1235.606354</c:v>
                </c:pt>
                <c:pt idx="3">
                  <c:v>9.9119810000000008</c:v>
                </c:pt>
                <c:pt idx="4">
                  <c:v>49.741520000000001</c:v>
                </c:pt>
                <c:pt idx="5">
                  <c:v>318.00384000000003</c:v>
                </c:pt>
                <c:pt idx="6">
                  <c:v>1721.919034</c:v>
                </c:pt>
              </c:numCache>
            </c:numRef>
          </c:val>
          <c:extLst>
            <c:ext xmlns:c16="http://schemas.microsoft.com/office/drawing/2014/chart" uri="{C3380CC4-5D6E-409C-BE32-E72D297353CC}">
              <c16:uniqueId val="{00000000-41C9-4196-869B-9665D82BF891}"/>
            </c:ext>
          </c:extLst>
        </c:ser>
        <c:ser>
          <c:idx val="1"/>
          <c:order val="1"/>
          <c:tx>
            <c:strRef>
              <c:f>'P INFORME'!$M$17</c:f>
              <c:strCache>
                <c:ptCount val="1"/>
                <c:pt idx="0">
                  <c:v>DEVENGADO</c:v>
                </c:pt>
              </c:strCache>
            </c:strRef>
          </c:tx>
          <c:spPr>
            <a:solidFill>
              <a:srgbClr val="002060"/>
            </a:solidFill>
          </c:spPr>
          <c:invertIfNegative val="0"/>
          <c:cat>
            <c:strRef>
              <c:f>'P INFORME'!$K$18:$K$24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c:v>
                </c:pt>
              </c:strCache>
            </c:strRef>
          </c:cat>
          <c:val>
            <c:numRef>
              <c:f>'P INFORME'!$M$18:$M$24</c:f>
              <c:numCache>
                <c:formatCode>#,##0.00</c:formatCode>
                <c:ptCount val="7"/>
                <c:pt idx="0">
                  <c:v>29.007164579999998</c:v>
                </c:pt>
                <c:pt idx="1">
                  <c:v>45.989649999999997</c:v>
                </c:pt>
                <c:pt idx="2">
                  <c:v>1191.57420209</c:v>
                </c:pt>
                <c:pt idx="3">
                  <c:v>9.6367178199999994</c:v>
                </c:pt>
                <c:pt idx="4">
                  <c:v>46.593755350000002</c:v>
                </c:pt>
                <c:pt idx="5">
                  <c:v>317.77176794999997</c:v>
                </c:pt>
                <c:pt idx="6">
                  <c:v>1640.5732577900001</c:v>
                </c:pt>
              </c:numCache>
            </c:numRef>
          </c:val>
          <c:extLst>
            <c:ext xmlns:c16="http://schemas.microsoft.com/office/drawing/2014/chart" uri="{C3380CC4-5D6E-409C-BE32-E72D297353CC}">
              <c16:uniqueId val="{00000001-41C9-4196-869B-9665D82BF891}"/>
            </c:ext>
          </c:extLst>
        </c:ser>
        <c:ser>
          <c:idx val="2"/>
          <c:order val="2"/>
          <c:tx>
            <c:strRef>
              <c:f>'P INFORME'!$N$17</c:f>
              <c:strCache>
                <c:ptCount val="1"/>
                <c:pt idx="0">
                  <c:v>SALDO POR DEVENGAR</c:v>
                </c:pt>
              </c:strCache>
            </c:strRef>
          </c:tx>
          <c:spPr>
            <a:solidFill>
              <a:schemeClr val="accent6">
                <a:lumMod val="40000"/>
                <a:lumOff val="60000"/>
              </a:schemeClr>
            </a:solidFill>
          </c:spPr>
          <c:invertIfNegative val="0"/>
          <c:cat>
            <c:strRef>
              <c:f>'P INFORME'!$K$18:$K$24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c:v>
                </c:pt>
              </c:strCache>
            </c:strRef>
          </c:cat>
          <c:val>
            <c:numRef>
              <c:f>'P INFORME'!$N$18:$N$24</c:f>
              <c:numCache>
                <c:formatCode>#,##0.00</c:formatCode>
                <c:ptCount val="7"/>
                <c:pt idx="0">
                  <c:v>0.91817442000000005</c:v>
                </c:pt>
                <c:pt idx="1">
                  <c:v>32.740349999999999</c:v>
                </c:pt>
                <c:pt idx="2">
                  <c:v>44.032151909999996</c:v>
                </c:pt>
                <c:pt idx="3">
                  <c:v>0.27526318</c:v>
                </c:pt>
                <c:pt idx="4">
                  <c:v>3.1477646500000001</c:v>
                </c:pt>
                <c:pt idx="5">
                  <c:v>0.23207205</c:v>
                </c:pt>
                <c:pt idx="6">
                  <c:v>81.345776209999997</c:v>
                </c:pt>
              </c:numCache>
            </c:numRef>
          </c:val>
          <c:extLst>
            <c:ext xmlns:c16="http://schemas.microsoft.com/office/drawing/2014/chart" uri="{C3380CC4-5D6E-409C-BE32-E72D297353CC}">
              <c16:uniqueId val="{00000002-41C9-4196-869B-9665D82BF891}"/>
            </c:ext>
          </c:extLst>
        </c:ser>
        <c:ser>
          <c:idx val="3"/>
          <c:order val="3"/>
          <c:tx>
            <c:strRef>
              <c:f>'P INFORME'!$O$17</c:f>
              <c:strCache>
                <c:ptCount val="1"/>
                <c:pt idx="0">
                  <c:v>%
EJEC</c:v>
                </c:pt>
              </c:strCache>
            </c:strRef>
          </c:tx>
          <c:invertIfNegative val="0"/>
          <c:cat>
            <c:strRef>
              <c:f>'P INFORME'!$K$18:$K$24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c:v>
                </c:pt>
              </c:strCache>
            </c:strRef>
          </c:cat>
          <c:val>
            <c:numRef>
              <c:f>'P INFORME'!$O$18:$O$24</c:f>
              <c:numCache>
                <c:formatCode>#,##0.00</c:formatCode>
                <c:ptCount val="7"/>
                <c:pt idx="0">
                  <c:v>96.93178272767436</c:v>
                </c:pt>
                <c:pt idx="1">
                  <c:v>58.41439095643338</c:v>
                </c:pt>
                <c:pt idx="2">
                  <c:v>96.43639321152277</c:v>
                </c:pt>
                <c:pt idx="3">
                  <c:v>97.222924660569873</c:v>
                </c:pt>
                <c:pt idx="4">
                  <c:v>93.671756210907915</c:v>
                </c:pt>
                <c:pt idx="5">
                  <c:v>99.92702224916529</c:v>
                </c:pt>
                <c:pt idx="6">
                  <c:v>95.27586520598274</c:v>
                </c:pt>
              </c:numCache>
            </c:numRef>
          </c:val>
          <c:extLst>
            <c:ext xmlns:c16="http://schemas.microsoft.com/office/drawing/2014/chart" uri="{C3380CC4-5D6E-409C-BE32-E72D297353CC}">
              <c16:uniqueId val="{00000003-41C9-4196-869B-9665D82BF891}"/>
            </c:ext>
          </c:extLst>
        </c:ser>
        <c:dLbls>
          <c:showLegendKey val="0"/>
          <c:showVal val="0"/>
          <c:showCatName val="0"/>
          <c:showSerName val="0"/>
          <c:showPercent val="0"/>
          <c:showBubbleSize val="0"/>
        </c:dLbls>
        <c:gapWidth val="150"/>
        <c:axId val="59988992"/>
        <c:axId val="63943424"/>
      </c:barChart>
      <c:catAx>
        <c:axId val="59988992"/>
        <c:scaling>
          <c:orientation val="minMax"/>
        </c:scaling>
        <c:delete val="0"/>
        <c:axPos val="b"/>
        <c:numFmt formatCode="General" sourceLinked="0"/>
        <c:majorTickMark val="none"/>
        <c:minorTickMark val="none"/>
        <c:tickLblPos val="nextTo"/>
        <c:crossAx val="63943424"/>
        <c:crosses val="autoZero"/>
        <c:auto val="1"/>
        <c:lblAlgn val="ctr"/>
        <c:lblOffset val="100"/>
        <c:noMultiLvlLbl val="0"/>
      </c:catAx>
      <c:valAx>
        <c:axId val="63943424"/>
        <c:scaling>
          <c:orientation val="minMax"/>
        </c:scaling>
        <c:delete val="0"/>
        <c:axPos val="l"/>
        <c:majorGridlines/>
        <c:title>
          <c:tx>
            <c:rich>
              <a:bodyPr/>
              <a:lstStyle/>
              <a:p>
                <a:pPr>
                  <a:defRPr/>
                </a:pPr>
                <a:r>
                  <a:rPr lang="es-GT"/>
                  <a:t>Millones de quetzales</a:t>
                </a:r>
              </a:p>
            </c:rich>
          </c:tx>
          <c:overlay val="0"/>
        </c:title>
        <c:numFmt formatCode="#,##0.00" sourceLinked="1"/>
        <c:majorTickMark val="none"/>
        <c:minorTickMark val="none"/>
        <c:tickLblPos val="nextTo"/>
        <c:crossAx val="59988992"/>
        <c:crosses val="autoZero"/>
        <c:crossBetween val="between"/>
      </c:valAx>
      <c:dTable>
        <c:showHorzBorder val="1"/>
        <c:showVertBorder val="1"/>
        <c:showOutline val="1"/>
        <c:showKeys val="1"/>
      </c:dTable>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100" b="1" dirty="0" err="1">
                <a:latin typeface="Times New Roman" panose="02020603050405020304" pitchFamily="18" charset="0"/>
                <a:cs typeface="Times New Roman" panose="02020603050405020304" pitchFamily="18" charset="0"/>
              </a:rPr>
              <a:t>Ministerio</a:t>
            </a:r>
            <a:r>
              <a:rPr lang="en-US" sz="1100" b="1" dirty="0">
                <a:latin typeface="Times New Roman" panose="02020603050405020304" pitchFamily="18" charset="0"/>
                <a:cs typeface="Times New Roman" panose="02020603050405020304" pitchFamily="18" charset="0"/>
              </a:rPr>
              <a:t> de Agricultura, </a:t>
            </a:r>
            <a:r>
              <a:rPr lang="en-US" sz="1100" b="1" dirty="0" err="1">
                <a:latin typeface="Times New Roman" panose="02020603050405020304" pitchFamily="18" charset="0"/>
                <a:cs typeface="Times New Roman" panose="02020603050405020304" pitchFamily="18" charset="0"/>
              </a:rPr>
              <a:t>Ganadería</a:t>
            </a:r>
            <a:r>
              <a:rPr lang="en-US" sz="1100" b="1" baseline="0" dirty="0">
                <a:latin typeface="Times New Roman" panose="02020603050405020304" pitchFamily="18" charset="0"/>
                <a:cs typeface="Times New Roman" panose="02020603050405020304" pitchFamily="18" charset="0"/>
              </a:rPr>
              <a:t> y </a:t>
            </a:r>
            <a:r>
              <a:rPr lang="en-US" sz="1100" b="1" baseline="0" dirty="0" err="1">
                <a:latin typeface="Times New Roman" panose="02020603050405020304" pitchFamily="18" charset="0"/>
                <a:cs typeface="Times New Roman" panose="02020603050405020304" pitchFamily="18" charset="0"/>
              </a:rPr>
              <a:t>Alimentación</a:t>
            </a:r>
            <a:r>
              <a:rPr lang="en-US" sz="1100" b="1" baseline="0" dirty="0">
                <a:latin typeface="Times New Roman" panose="02020603050405020304" pitchFamily="18" charset="0"/>
                <a:cs typeface="Times New Roman" panose="02020603050405020304" pitchFamily="18" charset="0"/>
              </a:rPr>
              <a:t>                        </a:t>
            </a:r>
            <a:r>
              <a:rPr lang="en-US" sz="1100" b="1" dirty="0" err="1">
                <a:latin typeface="Times New Roman" panose="02020603050405020304" pitchFamily="18" charset="0"/>
                <a:cs typeface="Times New Roman" panose="02020603050405020304" pitchFamily="18" charset="0"/>
              </a:rPr>
              <a:t>Presupuesto</a:t>
            </a:r>
            <a:r>
              <a:rPr lang="en-US" sz="1100" b="1" dirty="0">
                <a:latin typeface="Times New Roman" panose="02020603050405020304" pitchFamily="18" charset="0"/>
                <a:cs typeface="Times New Roman" panose="02020603050405020304" pitchFamily="18" charset="0"/>
              </a:rPr>
              <a:t> </a:t>
            </a:r>
            <a:r>
              <a:rPr lang="en-US" sz="1100" b="1" dirty="0" err="1">
                <a:latin typeface="Times New Roman" panose="02020603050405020304" pitchFamily="18" charset="0"/>
                <a:cs typeface="Times New Roman" panose="02020603050405020304" pitchFamily="18" charset="0"/>
              </a:rPr>
              <a:t>Devengado</a:t>
            </a:r>
            <a:r>
              <a:rPr lang="en-US" sz="1100" b="1" dirty="0">
                <a:latin typeface="Times New Roman" panose="02020603050405020304" pitchFamily="18" charset="0"/>
                <a:cs typeface="Times New Roman" panose="02020603050405020304" pitchFamily="18" charset="0"/>
              </a:rPr>
              <a:t> </a:t>
            </a:r>
            <a:r>
              <a:rPr lang="en-US" sz="1100" b="1" dirty="0" err="1">
                <a:latin typeface="Times New Roman" panose="02020603050405020304" pitchFamily="18" charset="0"/>
                <a:cs typeface="Times New Roman" panose="02020603050405020304" pitchFamily="18" charset="0"/>
              </a:rPr>
              <a:t>en</a:t>
            </a:r>
            <a:r>
              <a:rPr lang="en-US" sz="1100" b="1" baseline="0" dirty="0">
                <a:latin typeface="Times New Roman" panose="02020603050405020304" pitchFamily="18" charset="0"/>
                <a:cs typeface="Times New Roman" panose="02020603050405020304" pitchFamily="18" charset="0"/>
              </a:rPr>
              <a:t> </a:t>
            </a:r>
            <a:r>
              <a:rPr lang="en-US" sz="1100" b="1" baseline="0" dirty="0" err="1">
                <a:latin typeface="Times New Roman" panose="02020603050405020304" pitchFamily="18" charset="0"/>
                <a:cs typeface="Times New Roman" panose="02020603050405020304" pitchFamily="18" charset="0"/>
              </a:rPr>
              <a:t>Millones</a:t>
            </a:r>
            <a:r>
              <a:rPr lang="en-US" sz="1100" b="1" baseline="0" dirty="0">
                <a:latin typeface="Times New Roman" panose="02020603050405020304" pitchFamily="18" charset="0"/>
                <a:cs typeface="Times New Roman" panose="02020603050405020304" pitchFamily="18" charset="0"/>
              </a:rPr>
              <a:t> de </a:t>
            </a:r>
            <a:r>
              <a:rPr lang="en-US" sz="1100" b="1" baseline="0" dirty="0" err="1">
                <a:latin typeface="Times New Roman" panose="02020603050405020304" pitchFamily="18" charset="0"/>
                <a:cs typeface="Times New Roman" panose="02020603050405020304" pitchFamily="18" charset="0"/>
              </a:rPr>
              <a:t>Quetzales</a:t>
            </a:r>
            <a:r>
              <a:rPr lang="en-US" sz="1100" b="1" dirty="0">
                <a:latin typeface="Times New Roman" panose="02020603050405020304" pitchFamily="18" charset="0"/>
                <a:cs typeface="Times New Roman" panose="02020603050405020304" pitchFamily="18" charset="0"/>
              </a:rPr>
              <a:t>                                                                   </a:t>
            </a:r>
            <a:r>
              <a:rPr lang="en-US" sz="1100" b="1" dirty="0" err="1">
                <a:latin typeface="Times New Roman" panose="02020603050405020304" pitchFamily="18" charset="0"/>
                <a:cs typeface="Times New Roman" panose="02020603050405020304" pitchFamily="18" charset="0"/>
              </a:rPr>
              <a:t>Periodo</a:t>
            </a:r>
            <a:r>
              <a:rPr lang="en-US" sz="1100" b="1" dirty="0">
                <a:latin typeface="Times New Roman" panose="02020603050405020304" pitchFamily="18" charset="0"/>
                <a:cs typeface="Times New Roman" panose="02020603050405020304" pitchFamily="18" charset="0"/>
              </a:rPr>
              <a:t> 2020 a 2022 </a:t>
            </a:r>
            <a:r>
              <a:rPr lang="en-US" sz="1100" dirty="0">
                <a:latin typeface="Times New Roman" panose="02020603050405020304" pitchFamily="18" charset="0"/>
                <a:cs typeface="Times New Roman" panose="02020603050405020304" pitchFamily="18"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manualLayout>
          <c:layoutTarget val="inner"/>
          <c:xMode val="edge"/>
          <c:yMode val="edge"/>
          <c:x val="0"/>
          <c:y val="0.30966029871563627"/>
          <c:w val="0.93888888888888888"/>
          <c:h val="0.54973789734616507"/>
        </c:manualLayout>
      </c:layout>
      <c:lineChart>
        <c:grouping val="standard"/>
        <c:varyColors val="0"/>
        <c:ser>
          <c:idx val="0"/>
          <c:order val="0"/>
          <c:tx>
            <c:strRef>
              <c:f>Hoja1!$E$7</c:f>
              <c:strCache>
                <c:ptCount val="1"/>
                <c:pt idx="0">
                  <c:v> Devengado</c:v>
                </c:pt>
              </c:strCache>
            </c:strRef>
          </c:tx>
          <c:spPr>
            <a:ln w="28575" cap="rnd">
              <a:solidFill>
                <a:schemeClr val="accent1"/>
              </a:solidFill>
              <a:round/>
            </a:ln>
            <a:effectLst/>
          </c:spPr>
          <c:marker>
            <c:symbol val="none"/>
          </c:marker>
          <c:dLbls>
            <c:dLbl>
              <c:idx val="0"/>
              <c:layout>
                <c:manualLayout>
                  <c:x val="-3.88888888888888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3A-461E-9110-C7A9EC790666}"/>
                </c:ext>
              </c:extLst>
            </c:dLbl>
            <c:dLbl>
              <c:idx val="1"/>
              <c:layout>
                <c:manualLayout>
                  <c:x val="-5.8333333333333286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3A-461E-9110-C7A9EC790666}"/>
                </c:ext>
              </c:extLst>
            </c:dLbl>
            <c:dLbl>
              <c:idx val="2"/>
              <c:layout>
                <c:manualLayout>
                  <c:x val="-4.7222222222222325E-2"/>
                  <c:y val="6.9444444444444448E-2"/>
                </c:manualLayout>
              </c:layout>
              <c:tx>
                <c:rich>
                  <a:bodyPr/>
                  <a:lstStyle/>
                  <a:p>
                    <a:r>
                      <a:rPr lang="en-US" dirty="0"/>
                      <a:t>Q1,640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3A-461E-9110-C7A9EC7906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Hoja1!$D$8:$D$10</c:f>
              <c:numCache>
                <c:formatCode>General</c:formatCode>
                <c:ptCount val="3"/>
                <c:pt idx="0">
                  <c:v>2020</c:v>
                </c:pt>
                <c:pt idx="1">
                  <c:v>2021</c:v>
                </c:pt>
                <c:pt idx="2">
                  <c:v>2022</c:v>
                </c:pt>
              </c:numCache>
            </c:numRef>
          </c:cat>
          <c:val>
            <c:numRef>
              <c:f>Hoja1!$E$8:$E$10</c:f>
              <c:numCache>
                <c:formatCode>"Q"#,##0</c:formatCode>
                <c:ptCount val="3"/>
                <c:pt idx="0">
                  <c:v>1122</c:v>
                </c:pt>
                <c:pt idx="1">
                  <c:v>1123</c:v>
                </c:pt>
                <c:pt idx="2">
                  <c:v>1618</c:v>
                </c:pt>
              </c:numCache>
            </c:numRef>
          </c:val>
          <c:smooth val="0"/>
          <c:extLst>
            <c:ext xmlns:c16="http://schemas.microsoft.com/office/drawing/2014/chart" uri="{C3380CC4-5D6E-409C-BE32-E72D297353CC}">
              <c16:uniqueId val="{00000003-4E3A-461E-9110-C7A9EC790666}"/>
            </c:ext>
          </c:extLst>
        </c:ser>
        <c:dLbls>
          <c:showLegendKey val="0"/>
          <c:showVal val="0"/>
          <c:showCatName val="0"/>
          <c:showSerName val="0"/>
          <c:showPercent val="0"/>
          <c:showBubbleSize val="0"/>
        </c:dLbls>
        <c:smooth val="0"/>
        <c:axId val="105562112"/>
        <c:axId val="105563648"/>
      </c:lineChart>
      <c:catAx>
        <c:axId val="1055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GT"/>
          </a:p>
        </c:txPr>
        <c:crossAx val="105563648"/>
        <c:crosses val="autoZero"/>
        <c:auto val="1"/>
        <c:lblAlgn val="ctr"/>
        <c:lblOffset val="100"/>
        <c:noMultiLvlLbl val="0"/>
      </c:catAx>
      <c:valAx>
        <c:axId val="105563648"/>
        <c:scaling>
          <c:orientation val="minMax"/>
        </c:scaling>
        <c:delete val="1"/>
        <c:axPos val="l"/>
        <c:numFmt formatCode="&quot;Q&quot;#,##0" sourceLinked="1"/>
        <c:majorTickMark val="none"/>
        <c:minorTickMark val="none"/>
        <c:tickLblPos val="nextTo"/>
        <c:crossAx val="105562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FF7BE-4E72-154B-BC0E-7FFAE524BB6B}" type="datetimeFigureOut">
              <a:rPr lang="es-GT" smtClean="0"/>
              <a:t>3/01/2023</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30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7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0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13</a:t>
            </a:fld>
            <a:endParaRPr lang="es-GT"/>
          </a:p>
        </p:txBody>
      </p:sp>
    </p:spTree>
    <p:extLst>
      <p:ext uri="{BB962C8B-B14F-4D97-AF65-F5344CB8AC3E}">
        <p14:creationId xmlns:p14="http://schemas.microsoft.com/office/powerpoint/2010/main" val="51631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7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7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16</a:t>
            </a:fld>
            <a:endParaRPr lang="es-GT"/>
          </a:p>
        </p:txBody>
      </p:sp>
    </p:spTree>
    <p:extLst>
      <p:ext uri="{BB962C8B-B14F-4D97-AF65-F5344CB8AC3E}">
        <p14:creationId xmlns:p14="http://schemas.microsoft.com/office/powerpoint/2010/main" val="79570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8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4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676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40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39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78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09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15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235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55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48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6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67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83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4</a:t>
            </a:fld>
            <a:endParaRPr lang="es-GT"/>
          </a:p>
        </p:txBody>
      </p:sp>
    </p:spTree>
    <p:extLst>
      <p:ext uri="{BB962C8B-B14F-4D97-AF65-F5344CB8AC3E}">
        <p14:creationId xmlns:p14="http://schemas.microsoft.com/office/powerpoint/2010/main" val="259740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0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1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33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6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1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42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7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67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endParaRPr lang="es-GT"/>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GT"/>
          </a:p>
        </p:txBody>
      </p:sp>
      <p:sp>
        <p:nvSpPr>
          <p:cNvPr id="4" name="3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726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66258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GT"/>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27949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68835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endParaRPr lang="es-GT"/>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12065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4791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GT"/>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6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562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73851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562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endParaRPr lang="es-GT"/>
          </a:p>
        </p:txBody>
      </p:sp>
      <p:sp>
        <p:nvSpPr>
          <p:cNvPr id="3" name="2 Marcador de contenido"/>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texto"/>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11434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GT"/>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B08C3D-020A-7F47-81CB-131F2992A84C}" type="datetimeFigureOut">
              <a:rPr lang="es-GT" smtClean="0"/>
              <a:t>3/01/2023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91535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3/01/2023</a:t>
            </a:fld>
            <a:endParaRPr lang="es-GT"/>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819807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maga.gob.gt/" TargetMode="Externa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1"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7"/>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109274" y="6425255"/>
            <a:ext cx="1651687" cy="307777"/>
          </a:xfrm>
          <a:prstGeom prst="rect">
            <a:avLst/>
          </a:prstGeom>
          <a:noFill/>
        </p:spPr>
        <p:txBody>
          <a:bodyPr wrap="square" rtlCol="0">
            <a:spAutoFit/>
          </a:bodyPr>
          <a:lstStyle/>
          <a:p>
            <a:r>
              <a:rPr lang="es-GT" sz="700" b="1" dirty="0">
                <a:solidFill>
                  <a:srgbClr val="10304B"/>
                </a:solidFill>
                <a:latin typeface="Montserrat SemiBold" pitchFamily="2" charset="77"/>
              </a:rPr>
              <a:t>Ministerio de Agricultura, Ganadería y Alimentación </a:t>
            </a:r>
          </a:p>
        </p:txBody>
      </p:sp>
    </p:spTree>
    <p:extLst>
      <p:ext uri="{BB962C8B-B14F-4D97-AF65-F5344CB8AC3E}">
        <p14:creationId xmlns:p14="http://schemas.microsoft.com/office/powerpoint/2010/main" val="213882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014249" y="591168"/>
            <a:ext cx="8913581" cy="8133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2" descr="Desarrollando capacidades de ciencia de datos en Directivos Públicos">
            <a:extLst>
              <a:ext uri="{FF2B5EF4-FFF2-40B4-BE49-F238E27FC236}">
                <a16:creationId xmlns:a16="http://schemas.microsoft.com/office/drawing/2014/main" id="{8ADDE21B-9301-8360-1D45-CCAAC9E9B96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6697"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53D14D2C-E81F-F02E-5EB9-BF272BEC3EC6}"/>
              </a:ext>
            </a:extLst>
          </p:cNvPr>
          <p:cNvSpPr txBox="1">
            <a:spLocks/>
          </p:cNvSpPr>
          <p:nvPr/>
        </p:nvSpPr>
        <p:spPr>
          <a:xfrm>
            <a:off x="592070" y="1673623"/>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508.5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500.5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8.0 Millones</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F88C390D-38B0-EAF3-260C-0D0B6821A691}"/>
              </a:ext>
            </a:extLst>
          </p:cNvPr>
          <p:cNvSpPr txBox="1">
            <a:spLocks/>
          </p:cNvSpPr>
          <p:nvPr/>
        </p:nvSpPr>
        <p:spPr>
          <a:xfrm>
            <a:off x="8272713"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chemeClr val="tx1"/>
                </a:solidFill>
                <a:latin typeface="Arial" panose="020B0604020202020204" pitchFamily="34" charset="0"/>
                <a:cs typeface="Arial" panose="020B0604020202020204" pitchFamily="34" charset="0"/>
              </a:rPr>
              <a:t>29.5%</a:t>
            </a:r>
            <a:r>
              <a:rPr lang="es-GT" sz="2200" b="0" dirty="0">
                <a:solidFill>
                  <a:schemeClr val="tx1"/>
                </a:solidFill>
                <a:latin typeface="Arial" panose="020B0604020202020204" pitchFamily="34" charset="0"/>
                <a:cs typeface="Arial" panose="020B0604020202020204" pitchFamily="34" charset="0"/>
              </a:rPr>
              <a:t> 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2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014250" y="857396"/>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EXPLICAR EN QUÉ INVIERTE “</a:t>
            </a:r>
            <a:r>
              <a:rPr lang="es-GT" sz="2600" b="1" u="sng" dirty="0">
                <a:latin typeface="Arial" panose="020B0604020202020204" pitchFamily="34" charset="0"/>
                <a:cs typeface="Arial" panose="020B0604020202020204" pitchFamily="34" charset="0"/>
              </a:rPr>
              <a:t>LA INSTITUCIÓN</a:t>
            </a:r>
            <a:r>
              <a:rPr lang="es-GT" sz="2600" b="1" dirty="0">
                <a:latin typeface="Arial" panose="020B0604020202020204" pitchFamily="34" charset="0"/>
                <a:cs typeface="Arial" panose="020B0604020202020204" pitchFamily="34" charset="0"/>
              </a:rPr>
              <a:t>”?</a:t>
            </a:r>
            <a:endParaRPr kumimoji="0" lang="es-GT" sz="2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85C07227-B94D-8AF3-C4ED-84E4BD48C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4543" y="380211"/>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FF083D9C-EAAC-458F-9848-D72E4606BBA7}"/>
              </a:ext>
            </a:extLst>
          </p:cNvPr>
          <p:cNvSpPr txBox="1">
            <a:spLocks/>
          </p:cNvSpPr>
          <p:nvPr/>
        </p:nvSpPr>
        <p:spPr>
          <a:xfrm>
            <a:off x="779931" y="1560275"/>
            <a:ext cx="7763435" cy="461640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El MAGA, al tercer cuatrimestre del ejercicio 2022, ha adquirido equipos varios, que incluyen mobiliario y equipo de oficina, de transporte mobiliario y equipo médico sanitario y de laboratorio, equipo de cómputo, de comunicaciones la cantidad de Q. 36.4 millones</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el presente ejercicio se ha invertido la construcción y mejoramiento de sistemas de riego y en la construcción de un centro de acopio de productos agrícolas  un total de Q. 38.3 millones.</a:t>
            </a:r>
            <a:endParaRPr lang="es-GT" sz="28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BB19F488-6EF4-4F11-9DBC-7AAFC70FBD71}"/>
              </a:ext>
            </a:extLst>
          </p:cNvPr>
          <p:cNvSpPr txBox="1">
            <a:spLocks/>
          </p:cNvSpPr>
          <p:nvPr/>
        </p:nvSpPr>
        <p:spPr>
          <a:xfrm>
            <a:off x="8875059" y="2362227"/>
            <a:ext cx="3143368"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400" b="0" dirty="0">
                <a:solidFill>
                  <a:schemeClr val="tx1"/>
                </a:solidFill>
                <a:latin typeface="Arial" panose="020B0604020202020204" pitchFamily="34" charset="0"/>
                <a:cs typeface="Arial" panose="020B0604020202020204" pitchFamily="34" charset="0"/>
              </a:rPr>
              <a:t>La inversión se destina  en la construcción de un centro de acopio agrícola, rehabilitación de sistemas de riego  y adquisición de equipos varios.</a:t>
            </a:r>
          </a:p>
        </p:txBody>
      </p:sp>
    </p:spTree>
    <p:extLst>
      <p:ext uri="{BB962C8B-B14F-4D97-AF65-F5344CB8AC3E}">
        <p14:creationId xmlns:p14="http://schemas.microsoft.com/office/powerpoint/2010/main" val="289693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59133" y="857396"/>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solidFill>
                  <a:prstClr val="black"/>
                </a:solidFill>
                <a:latin typeface="Arial" panose="020B0604020202020204" pitchFamily="34" charset="0"/>
                <a:cs typeface="Arial" panose="020B0604020202020204" pitchFamily="34" charset="0"/>
              </a:rPr>
              <a:t>MONTO UTILIZADO EN INVERSIÓN A LA FECHA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F383B959-6C3F-DBAB-8952-5FBA2882A3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784" y="3651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07248955-CFDA-F5B1-B99B-92ADCA177167}"/>
              </a:ext>
            </a:extLst>
          </p:cNvPr>
          <p:cNvSpPr txBox="1">
            <a:spLocks/>
          </p:cNvSpPr>
          <p:nvPr/>
        </p:nvSpPr>
        <p:spPr>
          <a:xfrm>
            <a:off x="705396" y="1841607"/>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200.9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devengado al</a:t>
            </a:r>
            <a:r>
              <a:rPr lang="es-GT" sz="2700" u="sng" dirty="0">
                <a:solidFill>
                  <a:schemeClr val="tx1"/>
                </a:solidFill>
                <a:latin typeface="Arial" panose="020B0604020202020204" pitchFamily="34" charset="0"/>
                <a:cs typeface="Arial" panose="020B0604020202020204" pitchFamily="34" charset="0"/>
              </a:rPr>
              <a:t> tercer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194.2 Millones</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por devengar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6.8 Millones</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7CFA67EC-D254-EF20-441D-CBD9748F958A}"/>
              </a:ext>
            </a:extLst>
          </p:cNvPr>
          <p:cNvSpPr txBox="1">
            <a:spLocks/>
          </p:cNvSpPr>
          <p:nvPr/>
        </p:nvSpPr>
        <p:spPr>
          <a:xfrm>
            <a:off x="8484516" y="2675055"/>
            <a:ext cx="312477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chemeClr val="tx1"/>
                </a:solidFill>
                <a:latin typeface="Arial" panose="020B0604020202020204" pitchFamily="34" charset="0"/>
                <a:cs typeface="Arial" panose="020B0604020202020204" pitchFamily="34" charset="0"/>
              </a:rPr>
              <a:t>11.7%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94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143881" y="594431"/>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800" b="1" dirty="0">
                <a:latin typeface="Arial" panose="020B0604020202020204" pitchFamily="34" charset="0"/>
                <a:cs typeface="Arial" panose="020B0604020202020204" pitchFamily="34" charset="0"/>
              </a:rPr>
              <a:t>¿</a:t>
            </a:r>
            <a:r>
              <a:rPr lang="es-GT" sz="1000" b="1" dirty="0">
                <a:latin typeface="Arial" panose="020B0604020202020204" pitchFamily="34" charset="0"/>
                <a:cs typeface="Arial" panose="020B0604020202020204" pitchFamily="34" charset="0"/>
              </a:rPr>
              <a:t> </a:t>
            </a:r>
            <a:r>
              <a:rPr lang="es-GT" sz="2800" b="1" dirty="0">
                <a:latin typeface="Arial" panose="020B0604020202020204" pitchFamily="34" charset="0"/>
                <a:cs typeface="Arial" panose="020B0604020202020204" pitchFamily="34" charset="0"/>
              </a:rPr>
              <a:t>QUE FINALIDADES ATIENDE “</a:t>
            </a:r>
            <a:r>
              <a:rPr lang="es-GT" sz="2800" b="1" u="sng" dirty="0">
                <a:latin typeface="Arial" panose="020B0604020202020204" pitchFamily="34" charset="0"/>
                <a:cs typeface="Arial" panose="020B0604020202020204" pitchFamily="34" charset="0"/>
              </a:rPr>
              <a:t>LA INSTITUCIÓN</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pic>
        <p:nvPicPr>
          <p:cNvPr id="8" name="Picture 2" descr="Target arm | Icono Gratis">
            <a:extLst>
              <a:ext uri="{FF2B5EF4-FFF2-40B4-BE49-F238E27FC236}">
                <a16:creationId xmlns:a16="http://schemas.microsoft.com/office/drawing/2014/main" id="{5F459389-D2A5-A070-9E54-AB43C1814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129039"/>
            <a:ext cx="1477871" cy="147787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3AD540D8-0D2A-980E-6FD1-C864F757E2F5}"/>
              </a:ext>
            </a:extLst>
          </p:cNvPr>
          <p:cNvSpPr txBox="1">
            <a:spLocks/>
          </p:cNvSpPr>
          <p:nvPr/>
        </p:nvSpPr>
        <p:spPr>
          <a:xfrm>
            <a:off x="8650100" y="2262809"/>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a:t>
            </a:r>
            <a:r>
              <a:rPr lang="es-GT" sz="2000" b="0" u="sng" dirty="0">
                <a:solidFill>
                  <a:schemeClr val="tx1"/>
                </a:solidFill>
                <a:latin typeface="Arial" panose="020B0604020202020204" pitchFamily="34" charset="0"/>
                <a:cs typeface="Arial" panose="020B0604020202020204" pitchFamily="34" charset="0"/>
              </a:rPr>
              <a:t>Asuntos Económicos</a:t>
            </a:r>
            <a:r>
              <a:rPr lang="es-GT" sz="2000" b="0" dirty="0">
                <a:solidFill>
                  <a:schemeClr val="tx1"/>
                </a:solidFill>
                <a:latin typeface="Arial" panose="020B0604020202020204" pitchFamily="34" charset="0"/>
                <a:cs typeface="Arial" panose="020B0604020202020204" pitchFamily="34" charset="0"/>
              </a:rPr>
              <a:t> con un </a:t>
            </a:r>
            <a:r>
              <a:rPr lang="es-GT" sz="2000" dirty="0">
                <a:solidFill>
                  <a:schemeClr val="tx1"/>
                </a:solidFill>
                <a:latin typeface="Arial" panose="020B0604020202020204" pitchFamily="34" charset="0"/>
                <a:cs typeface="Arial" panose="020B0604020202020204" pitchFamily="34" charset="0"/>
              </a:rPr>
              <a:t>71.8%</a:t>
            </a:r>
            <a:r>
              <a:rPr lang="es-GT" sz="2000" b="0" dirty="0">
                <a:solidFill>
                  <a:schemeClr val="tx1"/>
                </a:solidFill>
                <a:latin typeface="Arial" panose="020B0604020202020204" pitchFamily="34" charset="0"/>
                <a:cs typeface="Arial" panose="020B0604020202020204" pitchFamily="34" charset="0"/>
              </a:rPr>
              <a:t> del presupuesto total de “la institución”.</a:t>
            </a:r>
            <a:endParaRPr lang="es-GT" sz="2200" b="0" dirty="0">
              <a:solidFill>
                <a:schemeClr val="tx1"/>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388DD4B-F8ED-4DCE-B84D-650059C8D824}"/>
              </a:ext>
            </a:extLst>
          </p:cNvPr>
          <p:cNvSpPr txBox="1">
            <a:spLocks/>
          </p:cNvSpPr>
          <p:nvPr/>
        </p:nvSpPr>
        <p:spPr>
          <a:xfrm>
            <a:off x="645461" y="1588980"/>
            <a:ext cx="7406641" cy="455405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4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en la población. </a:t>
            </a:r>
          </a:p>
          <a:p>
            <a:pPr algn="just">
              <a:lnSpc>
                <a:spcPct val="150000"/>
              </a:lnSpc>
            </a:pPr>
            <a:endParaRPr lang="es-GT" sz="1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4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MAGA, las finalidades que atiende son: Servicios públicos generales, asuntos económicos, atención a riesgos y desastres, protección ambiental, educación y protección social. Destacan en cuanto a su presupuesto vigente, Asuntos económicos (Q.1,235.6</a:t>
            </a:r>
            <a:r>
              <a:rPr lang="es-GT" sz="1400" b="0" dirty="0">
                <a:solidFill>
                  <a:srgbClr val="000000"/>
                </a:solidFill>
                <a:effectLst/>
                <a:latin typeface="Arial" panose="020B0604020202020204" pitchFamily="34" charset="0"/>
                <a:ea typeface="Times New Roman" panose="02020603050405020304" pitchFamily="18" charset="0"/>
              </a:rPr>
              <a:t> millones) –actividades sustanciales y aportes a </a:t>
            </a:r>
            <a:r>
              <a:rPr lang="es-GT" sz="1400" b="0" dirty="0">
                <a:solidFill>
                  <a:srgbClr val="000000"/>
                </a:solidFill>
                <a:latin typeface="Arial" panose="020B0604020202020204" pitchFamily="34" charset="0"/>
                <a:ea typeface="Times New Roman" panose="02020603050405020304" pitchFamily="18" charset="0"/>
              </a:rPr>
              <a:t>entidades como INAB, ICTA, Zoológico La Aurora; traslado a organismos regionales e internacionales y otros, aportes a productores asociados, traslado de recursos a organismos regionales e internacionales y otros; </a:t>
            </a:r>
            <a:r>
              <a:rPr lang="es-GT" sz="1400" b="0" dirty="0">
                <a:solidFill>
                  <a:srgbClr val="000000"/>
                </a:solidFill>
                <a:effectLst/>
                <a:latin typeface="Arial" panose="020B0604020202020204" pitchFamily="34" charset="0"/>
                <a:ea typeface="Times New Roman" panose="02020603050405020304" pitchFamily="18" charset="0"/>
              </a:rPr>
              <a:t> Protección Social (Q.318.0 millones), para la actividad asistencia y dotación de alimentos y; Educación </a:t>
            </a:r>
            <a:r>
              <a:rPr lang="es-GT" sz="1400" b="0" dirty="0">
                <a:solidFill>
                  <a:srgbClr val="000000"/>
                </a:solidFill>
                <a:latin typeface="Arial" panose="020B0604020202020204" pitchFamily="34" charset="0"/>
                <a:ea typeface="Times New Roman" panose="02020603050405020304" pitchFamily="18" charset="0"/>
              </a:rPr>
              <a:t>a</a:t>
            </a:r>
            <a:r>
              <a:rPr lang="es-GT" sz="1400" b="0" dirty="0">
                <a:solidFill>
                  <a:srgbClr val="000000"/>
                </a:solidFill>
                <a:effectLst/>
                <a:latin typeface="Arial" panose="020B0604020202020204" pitchFamily="34" charset="0"/>
                <a:ea typeface="Times New Roman" panose="02020603050405020304" pitchFamily="18" charset="0"/>
              </a:rPr>
              <a:t> nivel medio, agrícola y forestal (Q.49.7 millones).</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9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689834" y="480469"/>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FINALIDAD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graphicFrame>
        <p:nvGraphicFramePr>
          <p:cNvPr id="5" name="4 Gráfico"/>
          <p:cNvGraphicFramePr/>
          <p:nvPr>
            <p:extLst>
              <p:ext uri="{D42A27DB-BD31-4B8C-83A1-F6EECF244321}">
                <p14:modId xmlns:p14="http://schemas.microsoft.com/office/powerpoint/2010/main" val="544538185"/>
              </p:ext>
            </p:extLst>
          </p:nvPr>
        </p:nvGraphicFramePr>
        <p:xfrm>
          <a:off x="548640" y="1310640"/>
          <a:ext cx="10434319" cy="4444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350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291323"/>
            <a:ext cx="73443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RESULTADOS ESPECÍFICOS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GT" sz="4000" b="1" dirty="0">
                <a:solidFill>
                  <a:prstClr val="white"/>
                </a:solidFill>
                <a:latin typeface="Montserrat" pitchFamily="2" charset="77"/>
              </a:rPr>
              <a:t>PRINCIPALES AVANCES Y RESULTADOS</a:t>
            </a:r>
            <a:endPar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6" y="2461468"/>
            <a:ext cx="1768847"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2</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16326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206621" y="1206646"/>
            <a:ext cx="11778761" cy="5113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338,127</a:t>
            </a:r>
            <a:r>
              <a:rPr lang="es-GT" sz="1900" b="1" dirty="0">
                <a:solidFill>
                  <a:srgbClr val="0070C0"/>
                </a:solidFill>
                <a:latin typeface="Arial" panose="020B0604020202020204" pitchFamily="34" charset="0"/>
                <a:cs typeface="Arial" panose="020B0604020202020204" pitchFamily="34" charset="0"/>
              </a:rPr>
              <a:t> familias vulnerables con riesgo de inseguridad alimentaria por pérdida de cosecha, urgencias o gravedad </a:t>
            </a:r>
            <a:r>
              <a:rPr lang="es-GT" sz="1900" dirty="0">
                <a:latin typeface="Arial" panose="020B0604020202020204" pitchFamily="34" charset="0"/>
                <a:cs typeface="Arial" panose="020B0604020202020204" pitchFamily="34" charset="0"/>
              </a:rPr>
              <a:t>atendidas a través de la entrega de 344,825 raciones de alimentos (septiembre a diciembre 2022).</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lgn="ctr">
              <a:buNone/>
            </a:pPr>
            <a:r>
              <a:rPr lang="es-GT" sz="1000" b="1" dirty="0">
                <a:latin typeface="Arial" panose="020B0604020202020204" pitchFamily="34" charset="0"/>
                <a:cs typeface="Arial" panose="020B0604020202020204" pitchFamily="34" charset="0"/>
              </a:rPr>
              <a:t>                      </a:t>
            </a:r>
          </a:p>
          <a:p>
            <a:pPr marL="0" indent="0" algn="ctr">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04A09055-E608-BC7F-A4D9-46AAFAA0F59D}"/>
              </a:ext>
            </a:extLst>
          </p:cNvPr>
          <p:cNvSpPr txBox="1">
            <a:spLocks/>
          </p:cNvSpPr>
          <p:nvPr/>
        </p:nvSpPr>
        <p:spPr>
          <a:xfrm>
            <a:off x="2214099" y="459734"/>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599356" y="2013103"/>
            <a:ext cx="5971775" cy="43070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318.0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317.7 Millones</a:t>
            </a:r>
          </a:p>
          <a:p>
            <a:pPr marL="342900" indent="-3429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Fuente de financiamiento: 11 “Ingresos Corrientes”; 12 “Disminución de Caja y Bancos de Recursos del Tesoro”;                           21 “Ingresos Tributarios IVA Paz”; y 41 “Colocaciones Internas”.</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Acceso y Disponibilidad Alimentaria</a:t>
            </a:r>
          </a:p>
          <a:p>
            <a:pPr marL="457200" indent="-457200">
              <a:buAutoNum type="alphaLcPeriod"/>
            </a:pPr>
            <a:r>
              <a:rPr lang="es-GT" sz="1800" dirty="0">
                <a:latin typeface="Arial" panose="020B0604020202020204" pitchFamily="34" charset="0"/>
                <a:cs typeface="Arial" panose="020B0604020202020204" pitchFamily="34" charset="0"/>
              </a:rPr>
              <a:t>Meta: 511,805 raciones de alimentos</a:t>
            </a:r>
          </a:p>
          <a:p>
            <a:pPr marL="457200" indent="-457200">
              <a:buAutoNum type="alphaLcPeriod"/>
            </a:pPr>
            <a:r>
              <a:rPr lang="es-GT" sz="1800" dirty="0">
                <a:latin typeface="Arial" panose="020B0604020202020204" pitchFamily="34" charset="0"/>
                <a:cs typeface="Arial" panose="020B0604020202020204" pitchFamily="34" charset="0"/>
              </a:rPr>
              <a:t>Población beneficiada: 485,289 familias</a:t>
            </a:r>
          </a:p>
          <a:p>
            <a:pPr marL="457200" indent="-457200">
              <a:buAutoNum type="alphaLcPeriod"/>
            </a:pPr>
            <a:r>
              <a:rPr lang="es-GT" sz="1800" dirty="0">
                <a:latin typeface="Arial" panose="020B0604020202020204" pitchFamily="34" charset="0"/>
                <a:cs typeface="Arial" panose="020B0604020202020204" pitchFamily="34" charset="0"/>
              </a:rPr>
              <a:t>Ubicación geográfica: 323 municipios del país</a:t>
            </a:r>
          </a:p>
          <a:p>
            <a:pPr marL="457200" indent="-457200">
              <a:buAutoNum type="alphaLcPeriod"/>
            </a:pPr>
            <a:r>
              <a:rPr lang="es-GT" sz="1800" dirty="0">
                <a:latin typeface="Arial" panose="020B0604020202020204" pitchFamily="34" charset="0"/>
                <a:cs typeface="Arial" panose="020B0604020202020204" pitchFamily="34" charset="0"/>
              </a:rPr>
              <a:t>Plazo de ejecución: enero a diciembre 2022. </a:t>
            </a:r>
          </a:p>
        </p:txBody>
      </p:sp>
      <p:pic>
        <p:nvPicPr>
          <p:cNvPr id="7" name="Imagen 6">
            <a:extLst>
              <a:ext uri="{FF2B5EF4-FFF2-40B4-BE49-F238E27FC236}">
                <a16:creationId xmlns:a16="http://schemas.microsoft.com/office/drawing/2014/main" id="{A20330E8-573E-4906-BB2E-322D172AAE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6574" y="1953422"/>
            <a:ext cx="3139356" cy="3619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adro de texto 3">
            <a:extLst>
              <a:ext uri="{FF2B5EF4-FFF2-40B4-BE49-F238E27FC236}">
                <a16:creationId xmlns:a16="http://schemas.microsoft.com/office/drawing/2014/main" id="{9C335D7E-ECCA-4A10-B0E6-2B3124ED36B8}"/>
              </a:ext>
            </a:extLst>
          </p:cNvPr>
          <p:cNvSpPr txBox="1"/>
          <p:nvPr/>
        </p:nvSpPr>
        <p:spPr>
          <a:xfrm>
            <a:off x="7495574" y="5651354"/>
            <a:ext cx="3378117" cy="3962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1000" dirty="0">
                <a:effectLst/>
                <a:latin typeface="Arial" panose="020B0604020202020204" pitchFamily="34" charset="0"/>
                <a:ea typeface="Times New Roman" panose="02020603050405020304" pitchFamily="18" charset="0"/>
                <a:cs typeface="Arial" panose="020B0604020202020204" pitchFamily="34" charset="0"/>
              </a:rPr>
              <a:t>Entrega de alimentos en el municipio  San Sebastián, departamento de Retalhuleu.</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714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350055" y="1169076"/>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190,216</a:t>
            </a:r>
            <a:r>
              <a:rPr lang="es-GT" sz="1900" b="1" dirty="0">
                <a:solidFill>
                  <a:srgbClr val="0070C0"/>
                </a:solidFill>
                <a:latin typeface="Arial" panose="020B0604020202020204" pitchFamily="34" charset="0"/>
                <a:cs typeface="Arial" panose="020B0604020202020204" pitchFamily="34" charset="0"/>
              </a:rPr>
              <a:t> productores (as) familiares </a:t>
            </a:r>
            <a:r>
              <a:rPr lang="es-GT" sz="1900" dirty="0">
                <a:latin typeface="Arial" panose="020B0604020202020204" pitchFamily="34" charset="0"/>
                <a:cs typeface="Arial" panose="020B0604020202020204" pitchFamily="34" charset="0"/>
              </a:rPr>
              <a:t>capacitados y asistidos técnicamente para restaurar y mejorar sus  sistemas productivos y promover la alimentación  en el hogar rural saludable (septiembre a diciembre 2022).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554533" y="2034989"/>
            <a:ext cx="5810409" cy="41647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245.2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224.7 Millones</a:t>
            </a:r>
          </a:p>
          <a:p>
            <a:pPr marL="342900" indent="-342900" algn="just">
              <a:buFont typeface="Arial" panose="020B0604020202020204" pitchFamily="34" charset="0"/>
              <a:buAutoNum type="alphaLcPeriod"/>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600" dirty="0">
                <a:latin typeface="Arial" panose="020B0604020202020204" pitchFamily="34" charset="0"/>
                <a:cs typeface="Arial" panose="020B0604020202020204" pitchFamily="34" charset="0"/>
              </a:rPr>
              <a:t>11 “Ingresos Corrientes”; 12 “Disminución de Caja y Bancos de Recursos del Tesoro”; 21 “Ingresos Tributarios IVA Paz”; 41 “Colocaciones Internas” y 61 “Donaciones Externas”.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600" dirty="0">
                <a:latin typeface="Arial" panose="020B0604020202020204" pitchFamily="34" charset="0"/>
                <a:cs typeface="Arial" panose="020B0604020202020204" pitchFamily="34" charset="0"/>
              </a:rPr>
              <a:t>Acceso y Disponibilidad Alimentaria</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a:t>
            </a:r>
            <a:r>
              <a:rPr lang="es-GT" sz="1600" dirty="0">
                <a:solidFill>
                  <a:prstClr val="black"/>
                </a:solidFill>
                <a:latin typeface="Arial" panose="020B0604020202020204" pitchFamily="34" charset="0"/>
                <a:cs typeface="Arial" panose="020B0604020202020204" pitchFamily="34" charset="0"/>
              </a:rPr>
              <a:t>390,086</a:t>
            </a: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beneficiada: 381,847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340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7" name="Título 1">
            <a:extLst>
              <a:ext uri="{FF2B5EF4-FFF2-40B4-BE49-F238E27FC236}">
                <a16:creationId xmlns:a16="http://schemas.microsoft.com/office/drawing/2014/main" id="{A6BE2F13-63A9-4BDD-88CB-A8139E7D3701}"/>
              </a:ext>
            </a:extLst>
          </p:cNvPr>
          <p:cNvSpPr txBox="1">
            <a:spLocks/>
          </p:cNvSpPr>
          <p:nvPr/>
        </p:nvSpPr>
        <p:spPr>
          <a:xfrm>
            <a:off x="2124454" y="500176"/>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6" name="Imagen 5">
            <a:extLst>
              <a:ext uri="{FF2B5EF4-FFF2-40B4-BE49-F238E27FC236}">
                <a16:creationId xmlns:a16="http://schemas.microsoft.com/office/drawing/2014/main" id="{A663B060-717B-4C4A-A697-073B51A744A1}"/>
              </a:ext>
            </a:extLst>
          </p:cNvPr>
          <p:cNvPicPr/>
          <p:nvPr/>
        </p:nvPicPr>
        <p:blipFill rotWithShape="1">
          <a:blip r:embed="rId4" cstate="print">
            <a:extLst>
              <a:ext uri="{28A0092B-C50C-407E-A947-70E740481C1C}">
                <a14:useLocalDpi xmlns:a14="http://schemas.microsoft.com/office/drawing/2010/main" val="0"/>
              </a:ext>
            </a:extLst>
          </a:blip>
          <a:srcRect t="4315"/>
          <a:stretch/>
        </p:blipFill>
        <p:spPr bwMode="auto">
          <a:xfrm>
            <a:off x="7185277" y="2281872"/>
            <a:ext cx="4257675" cy="2666646"/>
          </a:xfrm>
          <a:prstGeom prst="rect">
            <a:avLst/>
          </a:prstGeom>
          <a:noFill/>
          <a:ln>
            <a:noFill/>
          </a:ln>
          <a:extLst>
            <a:ext uri="{53640926-AAD7-44D8-BBD7-CCE9431645EC}">
              <a14:shadowObscured xmlns:a14="http://schemas.microsoft.com/office/drawing/2010/main"/>
            </a:ext>
          </a:extLst>
        </p:spPr>
      </p:pic>
      <p:sp>
        <p:nvSpPr>
          <p:cNvPr id="8" name="Cuadro de texto 1">
            <a:extLst>
              <a:ext uri="{FF2B5EF4-FFF2-40B4-BE49-F238E27FC236}">
                <a16:creationId xmlns:a16="http://schemas.microsoft.com/office/drawing/2014/main" id="{3C31CFDC-8E7B-4488-8B3F-0A41FF17D7CD}"/>
              </a:ext>
            </a:extLst>
          </p:cNvPr>
          <p:cNvSpPr txBox="1"/>
          <p:nvPr/>
        </p:nvSpPr>
        <p:spPr>
          <a:xfrm>
            <a:off x="7117977" y="4978325"/>
            <a:ext cx="4419601" cy="55372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1000" dirty="0">
                <a:effectLst/>
                <a:latin typeface="Arial" panose="020B0604020202020204" pitchFamily="34" charset="0"/>
                <a:ea typeface="Times New Roman" panose="02020603050405020304" pitchFamily="18" charset="0"/>
                <a:cs typeface="Arial" panose="020B0604020202020204" pitchFamily="34" charset="0"/>
              </a:rPr>
              <a:t>Capacitación y dotación de insumos (semillas de hortalizas y herramientas agrícolas) a productores para la</a:t>
            </a:r>
            <a:r>
              <a:rPr lang="es-ES" sz="900" dirty="0">
                <a:effectLst/>
                <a:latin typeface="Arial" panose="020B0604020202020204" pitchFamily="34" charset="0"/>
                <a:ea typeface="Times New Roman" panose="02020603050405020304" pitchFamily="18" charset="0"/>
                <a:cs typeface="Arial" panose="020B0604020202020204" pitchFamily="34" charset="0"/>
              </a:rPr>
              <a:t> </a:t>
            </a:r>
            <a:r>
              <a:rPr lang="es-ES" sz="1000" dirty="0">
                <a:effectLst/>
                <a:latin typeface="Arial" panose="020B0604020202020204" pitchFamily="34" charset="0"/>
                <a:ea typeface="Times New Roman" panose="02020603050405020304" pitchFamily="18" charset="0"/>
                <a:cs typeface="Arial" panose="020B0604020202020204" pitchFamily="34" charset="0"/>
              </a:rPr>
              <a:t>implementación de huerto familiar en el municipio de San Lorenzo, departamento de San Marcos.</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GT"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034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206619" y="1361840"/>
            <a:ext cx="105113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108,158</a:t>
            </a:r>
            <a:r>
              <a:rPr lang="es-GT" sz="1900" b="1" dirty="0">
                <a:solidFill>
                  <a:srgbClr val="0070C0"/>
                </a:solidFill>
                <a:latin typeface="Arial" panose="020B0604020202020204" pitchFamily="34" charset="0"/>
                <a:cs typeface="Arial" panose="020B0604020202020204" pitchFamily="34" charset="0"/>
              </a:rPr>
              <a:t> agricultores (as) familiares </a:t>
            </a:r>
            <a:r>
              <a:rPr lang="es-ES" sz="2000" dirty="0">
                <a:solidFill>
                  <a:schemeClr val="tx1"/>
                </a:solidFill>
                <a:latin typeface="Arial" panose="020B0604020202020204" pitchFamily="34" charset="0"/>
                <a:cs typeface="Arial" panose="020B0604020202020204" pitchFamily="34" charset="0"/>
              </a:rPr>
              <a:t>beneficiados con estipendios por implementación de prácticas de conservación de suelos (septiembre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80" y="2202587"/>
            <a:ext cx="6052456"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a:t>
            </a:r>
            <a:r>
              <a:rPr lang="es-GT" sz="1800" dirty="0">
                <a:solidFill>
                  <a:prstClr val="black"/>
                </a:solidFill>
                <a:latin typeface="Arial" panose="020B0604020202020204" pitchFamily="34" charset="0"/>
                <a:cs typeface="Arial" panose="020B0604020202020204" pitchFamily="34" charset="0"/>
              </a:rPr>
              <a:t>178</a:t>
            </a: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a:t>
            </a:r>
            <a:r>
              <a:rPr lang="es-GT" sz="1800" dirty="0">
                <a:solidFill>
                  <a:prstClr val="black"/>
                </a:solidFill>
                <a:latin typeface="Arial" panose="020B0604020202020204" pitchFamily="34" charset="0"/>
                <a:cs typeface="Arial" panose="020B0604020202020204" pitchFamily="34" charset="0"/>
              </a:rPr>
              <a:t>178</a:t>
            </a: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Millones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800" dirty="0">
                <a:latin typeface="Arial" panose="020B0604020202020204" pitchFamily="34" charset="0"/>
                <a:cs typeface="Arial" panose="020B0604020202020204" pitchFamily="34" charset="0"/>
              </a:rPr>
              <a:t>11 “Ingresos Corrientes”; 12 “Disminución de Caja y Bancos de Recursos del Tesoro” y 21 “Ingresos Tributarios IVA Paz.</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800" dirty="0">
                <a:latin typeface="Arial" panose="020B0604020202020204" pitchFamily="34" charset="0"/>
                <a:cs typeface="Arial" panose="020B0604020202020204" pitchFamily="34" charset="0"/>
              </a:rPr>
              <a:t>Acceso y Disponibilidad Alimentaria</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150,179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beneficiada: 138,021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340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8" name="image6.jpeg">
            <a:extLst>
              <a:ext uri="{FF2B5EF4-FFF2-40B4-BE49-F238E27FC236}">
                <a16:creationId xmlns:a16="http://schemas.microsoft.com/office/drawing/2014/main" id="{63111D7E-275F-4B07-AA54-ECD896EF9BCC}"/>
              </a:ext>
            </a:extLst>
          </p:cNvPr>
          <p:cNvPicPr/>
          <p:nvPr/>
        </p:nvPicPr>
        <p:blipFill rotWithShape="1">
          <a:blip r:embed="rId4" cstate="print">
            <a:extLst>
              <a:ext uri="{28A0092B-C50C-407E-A947-70E740481C1C}">
                <a14:useLocalDpi xmlns:a14="http://schemas.microsoft.com/office/drawing/2010/main" val="0"/>
              </a:ext>
            </a:extLst>
          </a:blip>
          <a:srcRect t="12892" r="-345" b="18118"/>
          <a:stretch/>
        </p:blipFill>
        <p:spPr bwMode="auto">
          <a:xfrm>
            <a:off x="6983506" y="2202586"/>
            <a:ext cx="3867223" cy="2772827"/>
          </a:xfrm>
          <a:prstGeom prst="rect">
            <a:avLst/>
          </a:prstGeom>
          <a:ln>
            <a:noFill/>
          </a:ln>
          <a:extLst>
            <a:ext uri="{53640926-AAD7-44D8-BBD7-CCE9431645EC}">
              <a14:shadowObscured xmlns:a14="http://schemas.microsoft.com/office/drawing/2010/main"/>
            </a:ext>
          </a:extLst>
        </p:spPr>
      </p:pic>
      <p:sp>
        <p:nvSpPr>
          <p:cNvPr id="9" name="Cuadro de texto 107">
            <a:extLst>
              <a:ext uri="{FF2B5EF4-FFF2-40B4-BE49-F238E27FC236}">
                <a16:creationId xmlns:a16="http://schemas.microsoft.com/office/drawing/2014/main" id="{B178701F-42AC-4DBF-BC23-759DC3B547CC}"/>
              </a:ext>
            </a:extLst>
          </p:cNvPr>
          <p:cNvSpPr txBox="1"/>
          <p:nvPr/>
        </p:nvSpPr>
        <p:spPr>
          <a:xfrm>
            <a:off x="6983506" y="5004037"/>
            <a:ext cx="3867223" cy="4921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1000" dirty="0">
                <a:latin typeface="Arial" panose="020B0604020202020204" pitchFamily="34" charset="0"/>
                <a:ea typeface="Times New Roman" panose="02020603050405020304" pitchFamily="18" charset="0"/>
                <a:cs typeface="Arial" panose="020B0604020202020204" pitchFamily="34" charset="0"/>
              </a:rPr>
              <a:t>Práctica de conservación de suelos (c</a:t>
            </a:r>
            <a:r>
              <a:rPr lang="es-ES" sz="1000" dirty="0">
                <a:effectLst/>
                <a:latin typeface="Arial" panose="020B0604020202020204" pitchFamily="34" charset="0"/>
                <a:ea typeface="Times New Roman" panose="02020603050405020304" pitchFamily="18" charset="0"/>
                <a:cs typeface="Arial" panose="020B0604020202020204" pitchFamily="34" charset="0"/>
              </a:rPr>
              <a:t>erca viva), implementada en el municipio de Santa Cruz Verapaz, departamento de Alta Verapaz</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631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339379" y="1225905"/>
            <a:ext cx="105113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35,108</a:t>
            </a:r>
            <a:r>
              <a:rPr lang="es-GT" sz="1900" b="1" dirty="0">
                <a:solidFill>
                  <a:srgbClr val="0070C0"/>
                </a:solidFill>
                <a:latin typeface="Arial" panose="020B0604020202020204" pitchFamily="34" charset="0"/>
                <a:cs typeface="Arial" panose="020B0604020202020204" pitchFamily="34" charset="0"/>
              </a:rPr>
              <a:t> agricultores (as) </a:t>
            </a:r>
            <a:r>
              <a:rPr lang="es-GT" sz="2000" dirty="0">
                <a:solidFill>
                  <a:schemeClr val="tx1"/>
                </a:solidFill>
                <a:latin typeface="Arial" panose="020B0604020202020204" pitchFamily="34" charset="0"/>
                <a:cs typeface="Arial" panose="020B0604020202020204" pitchFamily="34" charset="0"/>
              </a:rPr>
              <a:t>beneficiados con estipendio y capacitación para la restauración de suelos por la emergencia provocada por lo efectos de la época lluviosa y el ciclón Tropical Julia</a:t>
            </a:r>
            <a:r>
              <a:rPr lang="es-ES" sz="2000" dirty="0">
                <a:solidFill>
                  <a:schemeClr val="tx1"/>
                </a:solidFill>
                <a:latin typeface="Arial" panose="020B0604020202020204" pitchFamily="34" charset="0"/>
                <a:cs typeface="Arial" panose="020B0604020202020204" pitchFamily="34" charset="0"/>
              </a:rPr>
              <a:t> (octubre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590575" y="2202587"/>
            <a:ext cx="6128277"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Q.46.0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Q.45.9 Millones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7</a:t>
            </a:r>
            <a:r>
              <a:rPr lang="es-GT" sz="1600" dirty="0">
                <a:latin typeface="Arial" panose="020B0604020202020204" pitchFamily="34" charset="0"/>
                <a:cs typeface="Arial" panose="020B0604020202020204" pitchFamily="34" charset="0"/>
              </a:rPr>
              <a:t>1 “Donaciones Internas”</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600" dirty="0">
                <a:latin typeface="Arial" panose="020B0604020202020204" pitchFamily="34" charset="0"/>
                <a:cs typeface="Arial" panose="020B0604020202020204" pitchFamily="34" charset="0"/>
              </a:rPr>
              <a:t>Estado de Calamidad Pública por los Efectos de la Época Lluviosa y el Ciclón Tropical Julia </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a:t>
            </a:r>
            <a:r>
              <a:rPr lang="es-GT" sz="1600" dirty="0">
                <a:solidFill>
                  <a:prstClr val="black"/>
                </a:solidFill>
                <a:latin typeface="Arial" panose="020B0604020202020204" pitchFamily="34" charset="0"/>
                <a:cs typeface="Arial" panose="020B0604020202020204" pitchFamily="34" charset="0"/>
              </a:rPr>
              <a:t>42.693</a:t>
            </a: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beneficiada: 35,108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a:t>
            </a:r>
            <a:r>
              <a:rPr lang="es-GT" sz="1600" dirty="0">
                <a:solidFill>
                  <a:prstClr val="black"/>
                </a:solidFill>
                <a:latin typeface="Arial" panose="020B0604020202020204" pitchFamily="34" charset="0"/>
                <a:cs typeface="Arial" panose="020B0604020202020204" pitchFamily="34" charset="0"/>
              </a:rPr>
              <a:t>8</a:t>
            </a: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octubre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4" name="Imagen 3">
            <a:extLst>
              <a:ext uri="{FF2B5EF4-FFF2-40B4-BE49-F238E27FC236}">
                <a16:creationId xmlns:a16="http://schemas.microsoft.com/office/drawing/2014/main" id="{BDDE34E3-28E4-4E84-87E7-5ED3A9CA01C2}"/>
              </a:ext>
            </a:extLst>
          </p:cNvPr>
          <p:cNvPicPr>
            <a:picLocks noChangeAspect="1"/>
          </p:cNvPicPr>
          <p:nvPr/>
        </p:nvPicPr>
        <p:blipFill>
          <a:blip r:embed="rId4"/>
          <a:stretch>
            <a:fillRect/>
          </a:stretch>
        </p:blipFill>
        <p:spPr>
          <a:xfrm>
            <a:off x="6872141" y="2203619"/>
            <a:ext cx="4012538" cy="3009404"/>
          </a:xfrm>
          <a:prstGeom prst="rect">
            <a:avLst/>
          </a:prstGeom>
        </p:spPr>
      </p:pic>
      <p:sp>
        <p:nvSpPr>
          <p:cNvPr id="7" name="Cuadro de texto 107">
            <a:extLst>
              <a:ext uri="{FF2B5EF4-FFF2-40B4-BE49-F238E27FC236}">
                <a16:creationId xmlns:a16="http://schemas.microsoft.com/office/drawing/2014/main" id="{D80616C6-5E9A-49C2-B16F-580AC1996D0E}"/>
              </a:ext>
            </a:extLst>
          </p:cNvPr>
          <p:cNvSpPr txBox="1"/>
          <p:nvPr/>
        </p:nvSpPr>
        <p:spPr>
          <a:xfrm>
            <a:off x="6872141" y="5250338"/>
            <a:ext cx="4012538" cy="4921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1000" dirty="0">
                <a:latin typeface="Arial" panose="020B0604020202020204" pitchFamily="34" charset="0"/>
                <a:ea typeface="Times New Roman" panose="02020603050405020304" pitchFamily="18" charset="0"/>
                <a:cs typeface="Arial" panose="020B0604020202020204" pitchFamily="34" charset="0"/>
              </a:rPr>
              <a:t>Beneficiarios con estipendios y capacitación para la restauración de suelos </a:t>
            </a:r>
            <a:r>
              <a:rPr lang="es-ES" sz="1000" dirty="0">
                <a:effectLst/>
                <a:latin typeface="Arial" panose="020B0604020202020204" pitchFamily="34" charset="0"/>
                <a:ea typeface="Times New Roman" panose="02020603050405020304" pitchFamily="18" charset="0"/>
                <a:cs typeface="Arial" panose="020B0604020202020204" pitchFamily="34" charset="0"/>
              </a:rPr>
              <a:t>en el municipio de Villa Nueva, departamento de Guatemala</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76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438903" y="57932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PRINCIPALES FUNCIONES DE “</a:t>
            </a:r>
            <a:r>
              <a:rPr kumimoji="0" lang="es-GT" sz="28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LA INSTITUCIÓN</a:t>
            </a:r>
            <a:r>
              <a:rPr kumimoji="0" lang="es-GT"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4" name="Marcador de contenido 6">
            <a:extLst>
              <a:ext uri="{FF2B5EF4-FFF2-40B4-BE49-F238E27FC236}">
                <a16:creationId xmlns:a16="http://schemas.microsoft.com/office/drawing/2014/main" id="{81C25E51-02CC-4E88-8F31-3D9D6C535931}"/>
              </a:ext>
            </a:extLst>
          </p:cNvPr>
          <p:cNvSpPr txBox="1">
            <a:spLocks/>
          </p:cNvSpPr>
          <p:nvPr/>
        </p:nvSpPr>
        <p:spPr>
          <a:xfrm>
            <a:off x="575662" y="1277240"/>
            <a:ext cx="10646231" cy="461417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Font typeface="Arial"/>
              <a:buNone/>
            </a:pPr>
            <a:r>
              <a:rPr lang="es-GT" sz="6800" b="1" dirty="0">
                <a:latin typeface="Arial" panose="020B0604020202020204" pitchFamily="34" charset="0"/>
                <a:cs typeface="Arial" panose="020B0604020202020204" pitchFamily="34" charset="0"/>
              </a:rPr>
              <a:t>De conformidad con las normas que regulan su funcionamiento, las </a:t>
            </a:r>
            <a:r>
              <a:rPr lang="es-GT" sz="6800" b="1" dirty="0">
                <a:solidFill>
                  <a:srgbClr val="2786C0"/>
                </a:solidFill>
                <a:latin typeface="Arial" panose="020B0604020202020204" pitchFamily="34" charset="0"/>
                <a:cs typeface="Arial" panose="020B0604020202020204" pitchFamily="34" charset="0"/>
              </a:rPr>
              <a:t>principales funciones </a:t>
            </a:r>
            <a:r>
              <a:rPr lang="es-GT" sz="6800" b="1" dirty="0">
                <a:latin typeface="Arial" panose="020B0604020202020204" pitchFamily="34" charset="0"/>
                <a:cs typeface="Arial" panose="020B0604020202020204" pitchFamily="34" charset="0"/>
              </a:rPr>
              <a:t>de “</a:t>
            </a:r>
            <a:r>
              <a:rPr lang="es-GT" sz="6800" b="1" u="sng" dirty="0">
                <a:latin typeface="Arial" panose="020B0604020202020204" pitchFamily="34" charset="0"/>
                <a:cs typeface="Arial" panose="020B0604020202020204" pitchFamily="34" charset="0"/>
              </a:rPr>
              <a:t>la institución</a:t>
            </a:r>
            <a:r>
              <a:rPr lang="es-GT" sz="6800" b="1" dirty="0">
                <a:latin typeface="Arial" panose="020B0604020202020204" pitchFamily="34" charset="0"/>
                <a:cs typeface="Arial" panose="020B0604020202020204" pitchFamily="34" charset="0"/>
              </a:rPr>
              <a:t>” son:</a:t>
            </a:r>
          </a:p>
          <a:p>
            <a:pPr marL="457200" lvl="1" indent="0">
              <a:lnSpc>
                <a:spcPct val="150000"/>
              </a:lnSpc>
              <a:buFont typeface="Arial"/>
              <a:buNone/>
            </a:pPr>
            <a:endParaRPr lang="es-GT" sz="3600" dirty="0">
              <a:latin typeface="Arial" panose="020B0604020202020204" pitchFamily="34" charset="0"/>
              <a:cs typeface="Arial" panose="020B0604020202020204" pitchFamily="34" charset="0"/>
            </a:endParaRPr>
          </a:p>
          <a:p>
            <a:pPr lvl="1" algn="just">
              <a:lnSpc>
                <a:spcPct val="120000"/>
              </a:lnSpc>
              <a:buClr>
                <a:srgbClr val="0070C0"/>
              </a:buClr>
            </a:pPr>
            <a:r>
              <a:rPr lang="es-GT" sz="6800" dirty="0">
                <a:latin typeface="Arial" panose="020B0604020202020204" pitchFamily="34" charset="0"/>
                <a:cs typeface="Arial" panose="020B0604020202020204" pitchFamily="34" charset="0"/>
              </a:rPr>
              <a:t>Formular y ejecutar participativamente las Políticas de Desarrollo Agropecuario, y de los Recursos Hidrobiológicos, estos últimos en lo que le corresponda.</a:t>
            </a:r>
          </a:p>
          <a:p>
            <a:pPr lvl="1" algn="just">
              <a:lnSpc>
                <a:spcPct val="120000"/>
              </a:lnSpc>
              <a:buClr>
                <a:srgbClr val="0070C0"/>
              </a:buClr>
            </a:pPr>
            <a:endParaRPr lang="es-GT" sz="6800" dirty="0">
              <a:latin typeface="Arial" panose="020B0604020202020204" pitchFamily="34" charset="0"/>
              <a:cs typeface="Arial" panose="020B0604020202020204" pitchFamily="34" charset="0"/>
            </a:endParaRPr>
          </a:p>
          <a:p>
            <a:pPr lvl="1" algn="just">
              <a:lnSpc>
                <a:spcPct val="120000"/>
              </a:lnSpc>
              <a:buClr>
                <a:srgbClr val="0070C0"/>
              </a:buClr>
            </a:pPr>
            <a:r>
              <a:rPr lang="es-GT" sz="6800" dirty="0">
                <a:latin typeface="Arial" panose="020B0604020202020204" pitchFamily="34" charset="0"/>
                <a:cs typeface="Arial" panose="020B0604020202020204" pitchFamily="34" charset="0"/>
              </a:rPr>
              <a:t>Proponer y velar por la aplicación de normas claras y estables, en materia de actividades agrícolas, pecuarias y </a:t>
            </a:r>
            <a:r>
              <a:rPr lang="es-GT" sz="6800" dirty="0" err="1">
                <a:latin typeface="Arial" panose="020B0604020202020204" pitchFamily="34" charset="0"/>
                <a:cs typeface="Arial" panose="020B0604020202020204" pitchFamily="34" charset="0"/>
              </a:rPr>
              <a:t>fitozoosanitarias</a:t>
            </a:r>
            <a:r>
              <a:rPr lang="es-GT" sz="6800" dirty="0">
                <a:latin typeface="Arial" panose="020B0604020202020204" pitchFamily="34" charset="0"/>
                <a:cs typeface="Arial" panose="020B0604020202020204" pitchFamily="34" charset="0"/>
              </a:rPr>
              <a:t>, y de los recursos hidrobiológicos.</a:t>
            </a:r>
          </a:p>
          <a:p>
            <a:pPr lvl="1" algn="just">
              <a:lnSpc>
                <a:spcPct val="120000"/>
              </a:lnSpc>
              <a:buClr>
                <a:srgbClr val="0070C0"/>
              </a:buClr>
            </a:pPr>
            <a:endParaRPr lang="es-GT" sz="6800" dirty="0">
              <a:latin typeface="Arial" panose="020B0604020202020204" pitchFamily="34" charset="0"/>
              <a:cs typeface="Arial" panose="020B0604020202020204" pitchFamily="34" charset="0"/>
            </a:endParaRPr>
          </a:p>
          <a:p>
            <a:pPr lvl="1" algn="just">
              <a:lnSpc>
                <a:spcPct val="120000"/>
              </a:lnSpc>
              <a:buClr>
                <a:srgbClr val="0070C0"/>
              </a:buClr>
            </a:pPr>
            <a:r>
              <a:rPr lang="es-GT" sz="6800" dirty="0">
                <a:latin typeface="Arial" panose="020B0604020202020204" pitchFamily="34" charset="0"/>
                <a:cs typeface="Arial" panose="020B0604020202020204" pitchFamily="34" charset="0"/>
              </a:rPr>
              <a:t>Desarrollar mecanismos y procedimientos que contribuyan a la seguridad alimentaria de la población, velando por la calidad de los productos.</a:t>
            </a:r>
          </a:p>
          <a:p>
            <a:pPr lvl="1" algn="just">
              <a:lnSpc>
                <a:spcPct val="120000"/>
              </a:lnSpc>
              <a:buClr>
                <a:srgbClr val="0070C0"/>
              </a:buClr>
            </a:pPr>
            <a:endParaRPr lang="es-GT" sz="6800" dirty="0">
              <a:latin typeface="Arial" panose="020B0604020202020204" pitchFamily="34" charset="0"/>
              <a:cs typeface="Arial" panose="020B0604020202020204" pitchFamily="34" charset="0"/>
            </a:endParaRPr>
          </a:p>
          <a:p>
            <a:pPr lvl="1" algn="just">
              <a:lnSpc>
                <a:spcPct val="120000"/>
              </a:lnSpc>
              <a:buClr>
                <a:srgbClr val="0070C0"/>
              </a:buClr>
            </a:pPr>
            <a:r>
              <a:rPr lang="es-GT" sz="6800" dirty="0">
                <a:latin typeface="Arial" panose="020B0604020202020204" pitchFamily="34" charset="0"/>
                <a:cs typeface="Arial" panose="020B0604020202020204" pitchFamily="34" charset="0"/>
              </a:rPr>
              <a:t>Ejercer control, supervisión y vigilancia, en la calidad y seguridad de la producción, importación, exportación, transporte, registro, disposición y uso de productos plaguicidas y fertilizantes, rigiéndose por estándares internacionalmente aceptados.</a:t>
            </a:r>
          </a:p>
          <a:p>
            <a:pPr lvl="1">
              <a:lnSpc>
                <a:spcPct val="150000"/>
              </a:lnSpc>
              <a:buClr>
                <a:srgbClr val="0070C0"/>
              </a:buClr>
              <a:buFont typeface="Wingdings" panose="05000000000000000000" pitchFamily="2" charset="2"/>
              <a:buChar char="§"/>
            </a:pPr>
            <a:endParaRPr lang="es-GT" sz="3600" dirty="0">
              <a:latin typeface="Arial" panose="020B0604020202020204" pitchFamily="34" charset="0"/>
              <a:cs typeface="Arial" panose="020B0604020202020204" pitchFamily="34" charset="0"/>
            </a:endParaRPr>
          </a:p>
          <a:p>
            <a:pPr marL="457200" lvl="1" indent="0">
              <a:buFont typeface="Arial"/>
              <a:buNone/>
            </a:pPr>
            <a:endParaRPr lang="es-GT" sz="1600" b="1" dirty="0">
              <a:latin typeface="Arial" panose="020B0604020202020204" pitchFamily="34" charset="0"/>
              <a:cs typeface="Arial" panose="020B0604020202020204" pitchFamily="34" charset="0"/>
            </a:endParaRPr>
          </a:p>
          <a:p>
            <a:pPr marL="457200" lvl="1" indent="0">
              <a:buFont typeface="Arial"/>
              <a:buNone/>
            </a:pPr>
            <a:r>
              <a:rPr lang="es-GT" sz="1600" b="1" dirty="0">
                <a:latin typeface="Arial" panose="020B0604020202020204" pitchFamily="34" charset="0"/>
                <a:cs typeface="Arial" panose="020B0604020202020204" pitchFamily="34" charset="0"/>
              </a:rPr>
              <a:t> </a:t>
            </a:r>
            <a:br>
              <a:rPr lang="es-GT" sz="1600" dirty="0">
                <a:latin typeface="Arial" panose="020B0604020202020204" pitchFamily="34" charset="0"/>
                <a:cs typeface="Arial" panose="020B0604020202020204" pitchFamily="34" charset="0"/>
              </a:rPr>
            </a:br>
            <a:endParaRPr lang="es-GT" sz="2800" b="1" dirty="0">
              <a:solidFill>
                <a:srgbClr val="0070C0"/>
              </a:solidFill>
              <a:latin typeface="Arial" panose="020B0604020202020204" pitchFamily="34" charset="0"/>
              <a:cs typeface="Arial" panose="020B0604020202020204" pitchFamily="34" charset="0"/>
            </a:endParaRPr>
          </a:p>
          <a:p>
            <a:pPr lvl="1"/>
            <a:endParaRPr lang="es-G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20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206619" y="1361840"/>
            <a:ext cx="105113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37,047</a:t>
            </a:r>
            <a:r>
              <a:rPr lang="es-GT" sz="1900" b="1" dirty="0">
                <a:solidFill>
                  <a:srgbClr val="0070C0"/>
                </a:solidFill>
                <a:latin typeface="Arial" panose="020B0604020202020204" pitchFamily="34" charset="0"/>
                <a:cs typeface="Arial" panose="020B0604020202020204" pitchFamily="34" charset="0"/>
              </a:rPr>
              <a:t> productores (as) </a:t>
            </a:r>
            <a:r>
              <a:rPr lang="es-ES" sz="2000" dirty="0">
                <a:solidFill>
                  <a:schemeClr val="tx1"/>
                </a:solidFill>
                <a:latin typeface="Arial" panose="020B0604020202020204" pitchFamily="34" charset="0"/>
                <a:cs typeface="Arial" panose="020B0604020202020204" pitchFamily="34" charset="0"/>
              </a:rPr>
              <a:t>beneficiados con capacitación, asistencia técnica e insumos para el manejo y conservación de los recursos naturales (septiembre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80" y="2202587"/>
            <a:ext cx="6052456" cy="40456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Q.9.0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Q.8.8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800" dirty="0">
                <a:latin typeface="Arial" panose="020B0604020202020204" pitchFamily="34" charset="0"/>
                <a:cs typeface="Arial" panose="020B0604020202020204" pitchFamily="34" charset="0"/>
              </a:rPr>
              <a:t>11 “Ingresos Corrientes”.</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800" dirty="0">
                <a:latin typeface="Arial" panose="020B0604020202020204" pitchFamily="34" charset="0"/>
                <a:cs typeface="Arial" panose="020B0604020202020204" pitchFamily="34" charset="0"/>
              </a:rPr>
              <a:t>Investigación, Restauración y Conservación de Suelos</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110,229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beneficiada: 108,183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340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7" name="Imagen 6">
            <a:extLst>
              <a:ext uri="{FF2B5EF4-FFF2-40B4-BE49-F238E27FC236}">
                <a16:creationId xmlns:a16="http://schemas.microsoft.com/office/drawing/2014/main" id="{E8D63D15-68C8-4B2A-9085-D9D2D32E60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3507" y="2105979"/>
            <a:ext cx="3954780" cy="2770823"/>
          </a:xfrm>
          <a:prstGeom prst="rect">
            <a:avLst/>
          </a:prstGeom>
          <a:noFill/>
        </p:spPr>
      </p:pic>
      <p:sp>
        <p:nvSpPr>
          <p:cNvPr id="10" name="Cuadro de texto 81">
            <a:extLst>
              <a:ext uri="{FF2B5EF4-FFF2-40B4-BE49-F238E27FC236}">
                <a16:creationId xmlns:a16="http://schemas.microsoft.com/office/drawing/2014/main" id="{A5040662-A2EB-4795-881E-B128707FBFCA}"/>
              </a:ext>
            </a:extLst>
          </p:cNvPr>
          <p:cNvSpPr txBox="1"/>
          <p:nvPr/>
        </p:nvSpPr>
        <p:spPr>
          <a:xfrm>
            <a:off x="6945748" y="4972722"/>
            <a:ext cx="4030296" cy="74676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1000"/>
              </a:spcAft>
            </a:pPr>
            <a:r>
              <a:rPr lang="es-GT"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Asistencia técnica sobre el distanciamiento de estructuras de conservación de suelos, tipos de prácticas y estructuras a establecer según el sistema de producción</a:t>
            </a:r>
            <a:r>
              <a:rPr lang="es-GT"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en</a:t>
            </a:r>
            <a:r>
              <a:rPr lang="es-GT"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  municipio de San Mateo, departamento de Quetzaltenango.</a:t>
            </a:r>
            <a:endParaRPr lang="es-GT" sz="90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r>
              <a:rPr lang="es-E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84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339380" y="1199011"/>
            <a:ext cx="10963405"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422</a:t>
            </a:r>
            <a:r>
              <a:rPr lang="es-GT" sz="1900" b="1" dirty="0">
                <a:solidFill>
                  <a:srgbClr val="0070C0"/>
                </a:solidFill>
                <a:latin typeface="Arial" panose="020B0604020202020204" pitchFamily="34" charset="0"/>
                <a:cs typeface="Arial" panose="020B0604020202020204" pitchFamily="34" charset="0"/>
              </a:rPr>
              <a:t> resoluciones </a:t>
            </a:r>
            <a:r>
              <a:rPr lang="es-GT" sz="2000" dirty="0">
                <a:solidFill>
                  <a:schemeClr val="tx1"/>
                </a:solidFill>
                <a:latin typeface="Arial" panose="020B0604020202020204" pitchFamily="34" charset="0"/>
                <a:cs typeface="Arial" panose="020B0604020202020204" pitchFamily="34" charset="0"/>
              </a:rPr>
              <a:t>emitidas por arrendamiento de áreas de reservas territoriales del Estado </a:t>
            </a:r>
            <a:r>
              <a:rPr lang="es-ES" sz="2000" dirty="0">
                <a:solidFill>
                  <a:schemeClr val="tx1"/>
                </a:solidFill>
                <a:latin typeface="Arial" panose="020B0604020202020204" pitchFamily="34" charset="0"/>
                <a:cs typeface="Arial" panose="020B0604020202020204" pitchFamily="34" charset="0"/>
              </a:rPr>
              <a:t>(septiembre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79" y="2051837"/>
            <a:ext cx="6475507" cy="41597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a:t>
            </a:r>
            <a:r>
              <a:rPr lang="es-GT" sz="2100" dirty="0">
                <a:solidFill>
                  <a:prstClr val="black"/>
                </a:solidFill>
                <a:latin typeface="Arial" panose="020B0604020202020204" pitchFamily="34" charset="0"/>
                <a:cs typeface="Arial" panose="020B0604020202020204" pitchFamily="34" charset="0"/>
              </a:rPr>
              <a:t>20.3</a:t>
            </a: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Q.19.7 Millones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2100" dirty="0">
                <a:latin typeface="Arial" panose="020B0604020202020204" pitchFamily="34" charset="0"/>
                <a:cs typeface="Arial" panose="020B0604020202020204" pitchFamily="34" charset="0"/>
              </a:rPr>
              <a:t>11 “Ingresos Corrientes”; 31 “Ingresos Propios” y 32 “Disminución de Caja y Bancos de Ingresos Propios”.</a:t>
            </a:r>
            <a:endPar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2100" dirty="0">
                <a:latin typeface="Arial" panose="020B0604020202020204" pitchFamily="34" charset="0"/>
                <a:cs typeface="Arial" panose="020B0604020202020204" pitchFamily="34" charset="0"/>
              </a:rPr>
              <a:t>Investigación, Restauración y Conservación de Suelos</a:t>
            </a:r>
            <a:endPar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1,081 documentos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Ejecutada: 1,081 documentos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7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endParaRPr kumimoji="0" lang="es-G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8" name="Imagen 7">
            <a:extLst>
              <a:ext uri="{FF2B5EF4-FFF2-40B4-BE49-F238E27FC236}">
                <a16:creationId xmlns:a16="http://schemas.microsoft.com/office/drawing/2014/main" id="{E51BB9BA-0F69-4631-A927-3AEF7FA1A1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16589" y="2051836"/>
            <a:ext cx="3634140" cy="2502235"/>
          </a:xfrm>
          <a:prstGeom prst="rect">
            <a:avLst/>
          </a:prstGeom>
          <a:noFill/>
          <a:ln>
            <a:noFill/>
          </a:ln>
        </p:spPr>
      </p:pic>
      <p:sp>
        <p:nvSpPr>
          <p:cNvPr id="9" name="Cuadro de texto 92">
            <a:extLst>
              <a:ext uri="{FF2B5EF4-FFF2-40B4-BE49-F238E27FC236}">
                <a16:creationId xmlns:a16="http://schemas.microsoft.com/office/drawing/2014/main" id="{8DBD9028-569B-4765-B6BF-D8F56302C6EE}"/>
              </a:ext>
            </a:extLst>
          </p:cNvPr>
          <p:cNvSpPr txBox="1"/>
          <p:nvPr/>
        </p:nvSpPr>
        <p:spPr>
          <a:xfrm>
            <a:off x="7064189" y="4646555"/>
            <a:ext cx="3989295" cy="696411"/>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tabLst>
                <a:tab pos="1828800" algn="l"/>
              </a:tabLst>
            </a:pPr>
            <a:r>
              <a:rPr lang="es-ES" sz="1000" dirty="0">
                <a:effectLst/>
                <a:latin typeface="Arial" panose="020B0604020202020204" pitchFamily="34" charset="0"/>
                <a:ea typeface="Times New Roman" panose="02020603050405020304" pitchFamily="18" charset="0"/>
                <a:cs typeface="Arial" panose="020B0604020202020204" pitchFamily="34" charset="0"/>
              </a:rPr>
              <a:t>Firma de convenios para la regularización de viviendas y entrega de avales para diferentes comunidades para optar a programas incentivos forestales, en el municipio de Livingston, departamento de Izabal.</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GT" sz="12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15740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269373" y="1216940"/>
            <a:ext cx="105113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135</a:t>
            </a:r>
            <a:r>
              <a:rPr lang="es-GT" sz="1900" b="1" dirty="0">
                <a:solidFill>
                  <a:srgbClr val="0070C0"/>
                </a:solidFill>
                <a:latin typeface="Arial" panose="020B0604020202020204" pitchFamily="34" charset="0"/>
                <a:cs typeface="Arial" panose="020B0604020202020204" pitchFamily="34" charset="0"/>
              </a:rPr>
              <a:t> entidades </a:t>
            </a:r>
            <a:r>
              <a:rPr lang="es-GT" sz="2000" dirty="0">
                <a:solidFill>
                  <a:schemeClr val="tx1"/>
                </a:solidFill>
                <a:latin typeface="Arial" panose="020B0604020202020204" pitchFamily="34" charset="0"/>
                <a:cs typeface="Arial" panose="020B0604020202020204" pitchFamily="34" charset="0"/>
              </a:rPr>
              <a:t>capacitadas en el uso de sistemas de Información Geográfica, amenazas naturales, cobertura y uso de la tierra </a:t>
            </a:r>
            <a:r>
              <a:rPr lang="es-ES" sz="2000" dirty="0">
                <a:solidFill>
                  <a:schemeClr val="tx1"/>
                </a:solidFill>
                <a:latin typeface="Arial" panose="020B0604020202020204" pitchFamily="34" charset="0"/>
                <a:cs typeface="Arial" panose="020B0604020202020204" pitchFamily="34" charset="0"/>
              </a:rPr>
              <a:t> (septiembre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80" y="2202587"/>
            <a:ext cx="6052456" cy="40456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a:t>
            </a:r>
            <a:r>
              <a:rPr lang="es-GT" sz="1800" dirty="0">
                <a:solidFill>
                  <a:prstClr val="black"/>
                </a:solidFill>
                <a:latin typeface="Arial" panose="020B0604020202020204" pitchFamily="34" charset="0"/>
                <a:cs typeface="Arial" panose="020B0604020202020204" pitchFamily="34" charset="0"/>
              </a:rPr>
              <a:t>1.28</a:t>
            </a: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Q.1.28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800" dirty="0">
                <a:latin typeface="Arial" panose="020B0604020202020204" pitchFamily="34" charset="0"/>
                <a:cs typeface="Arial" panose="020B0604020202020204" pitchFamily="34" charset="0"/>
              </a:rPr>
              <a:t>11 “Ingresos Corrientes”.</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800" dirty="0">
                <a:latin typeface="Arial" panose="020B0604020202020204" pitchFamily="34" charset="0"/>
                <a:cs typeface="Arial" panose="020B0604020202020204" pitchFamily="34" charset="0"/>
              </a:rPr>
              <a:t>Investigación, Restauración y Conservación de Suelos</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261 entidades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ejecutada: 261 entidades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a:t>
            </a:r>
            <a:r>
              <a:rPr lang="es-GT" sz="1800" dirty="0">
                <a:solidFill>
                  <a:prstClr val="black"/>
                </a:solidFill>
                <a:latin typeface="Arial" panose="020B0604020202020204" pitchFamily="34" charset="0"/>
                <a:cs typeface="Arial" panose="020B0604020202020204" pitchFamily="34" charset="0"/>
              </a:rPr>
              <a:t>16</a:t>
            </a: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8" name="Imagen 7">
            <a:extLst>
              <a:ext uri="{FF2B5EF4-FFF2-40B4-BE49-F238E27FC236}">
                <a16:creationId xmlns:a16="http://schemas.microsoft.com/office/drawing/2014/main" id="{BCB68ECF-0C34-4712-8A64-8E792B9391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810" y="2356598"/>
            <a:ext cx="3380175" cy="2430419"/>
          </a:xfrm>
          <a:prstGeom prst="rect">
            <a:avLst/>
          </a:prstGeom>
          <a:noFill/>
          <a:ln w="9525">
            <a:solidFill>
              <a:schemeClr val="tx1"/>
            </a:solidFill>
          </a:ln>
        </p:spPr>
      </p:pic>
      <p:sp>
        <p:nvSpPr>
          <p:cNvPr id="9" name="Cuadro de texto 200">
            <a:extLst>
              <a:ext uri="{FF2B5EF4-FFF2-40B4-BE49-F238E27FC236}">
                <a16:creationId xmlns:a16="http://schemas.microsoft.com/office/drawing/2014/main" id="{1D2515C6-3DF1-48D2-8DB2-0223FFA70470}"/>
              </a:ext>
            </a:extLst>
          </p:cNvPr>
          <p:cNvSpPr txBox="1"/>
          <p:nvPr/>
        </p:nvSpPr>
        <p:spPr>
          <a:xfrm>
            <a:off x="7171765" y="4823496"/>
            <a:ext cx="3608955" cy="510504"/>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tabLst>
                <a:tab pos="2343150" algn="l"/>
              </a:tabLst>
            </a:pPr>
            <a:r>
              <a:rPr lang="es-ES" sz="1000" dirty="0">
                <a:effectLst/>
                <a:latin typeface="Arial" panose="020B0604020202020204" pitchFamily="34" charset="0"/>
                <a:ea typeface="Times New Roman" panose="02020603050405020304" pitchFamily="18" charset="0"/>
                <a:cs typeface="Arial" panose="020B0604020202020204" pitchFamily="34" charset="0"/>
              </a:rPr>
              <a:t>Desarrollo de taller de capacitación sobre sistemas de información geográfica</a:t>
            </a:r>
            <a:r>
              <a:rPr lang="es-E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200" dirty="0">
                <a:effectLst/>
                <a:latin typeface="Arial" panose="020B0604020202020204" pitchFamily="34" charset="0"/>
                <a:ea typeface="Times New Roman" panose="02020603050405020304" pitchFamily="18" charset="0"/>
                <a:cs typeface="Arial" panose="020B0604020202020204" pitchFamily="34" charset="0"/>
              </a:rPr>
              <a:t> </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1603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339381" y="1082712"/>
            <a:ext cx="10511348"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FF0000"/>
                </a:solidFill>
                <a:latin typeface="Arial" panose="020B0604020202020204" pitchFamily="34" charset="0"/>
                <a:cs typeface="Arial" panose="020B0604020202020204" pitchFamily="34" charset="0"/>
              </a:rPr>
              <a:t>20,155</a:t>
            </a:r>
            <a:r>
              <a:rPr lang="es-GT" sz="1900" b="1" dirty="0">
                <a:solidFill>
                  <a:srgbClr val="0070C0"/>
                </a:solidFill>
                <a:latin typeface="Arial" panose="020B0604020202020204" pitchFamily="34" charset="0"/>
                <a:cs typeface="Arial" panose="020B0604020202020204" pitchFamily="34" charset="0"/>
              </a:rPr>
              <a:t> productores (as) </a:t>
            </a:r>
            <a:r>
              <a:rPr lang="es-ES" sz="2000" dirty="0">
                <a:solidFill>
                  <a:schemeClr val="tx1"/>
                </a:solidFill>
                <a:latin typeface="Arial" panose="020B0604020202020204" pitchFamily="34" charset="0"/>
                <a:cs typeface="Arial" panose="020B0604020202020204" pitchFamily="34" charset="0"/>
              </a:rPr>
              <a:t>beneficiados con capacitación, asistencia técnica e insumos para mejorar la productividad agrícola sostenible y tecnificada, así como el mercadeo y comercialización de su producción (septiembre a diciembre 2022).</a:t>
            </a:r>
            <a:endParaRPr lang="es-GT" sz="14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80" y="2202587"/>
            <a:ext cx="6052456"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107.9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Q.106.1 Millones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800" dirty="0">
                <a:latin typeface="Arial" panose="020B0604020202020204" pitchFamily="34" charset="0"/>
                <a:cs typeface="Arial" panose="020B0604020202020204" pitchFamily="34" charset="0"/>
              </a:rPr>
              <a:t>11 “Ingresos Corrientes” y 21 “Ingresos Tributarios IVA Paz.</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800" dirty="0">
                <a:latin typeface="Arial" panose="020B0604020202020204" pitchFamily="34" charset="0"/>
                <a:cs typeface="Arial" panose="020B0604020202020204" pitchFamily="34" charset="0"/>
              </a:rPr>
              <a:t>Apoyo a la Producción Agrícola, Pecuaria e Hidrobiológica </a:t>
            </a:r>
            <a:endPar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29,406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Población beneficiada: 28,761 personas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328 municipios del país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362332"/>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9" name="Cuadro de texto 107">
            <a:extLst>
              <a:ext uri="{FF2B5EF4-FFF2-40B4-BE49-F238E27FC236}">
                <a16:creationId xmlns:a16="http://schemas.microsoft.com/office/drawing/2014/main" id="{B178701F-42AC-4DBF-BC23-759DC3B547CC}"/>
              </a:ext>
            </a:extLst>
          </p:cNvPr>
          <p:cNvSpPr txBox="1"/>
          <p:nvPr/>
        </p:nvSpPr>
        <p:spPr>
          <a:xfrm>
            <a:off x="6983506" y="5292927"/>
            <a:ext cx="3867223" cy="4921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GT" sz="1000" dirty="0">
                <a:latin typeface="Arial" panose="020B0604020202020204" pitchFamily="34" charset="0"/>
                <a:ea typeface="Times New Roman" panose="02020603050405020304" pitchFamily="18" charset="0"/>
                <a:cs typeface="Arial" panose="020B0604020202020204" pitchFamily="34" charset="0"/>
              </a:rPr>
              <a:t>Dotación de </a:t>
            </a:r>
            <a:r>
              <a:rPr lang="es-GT" sz="1000" dirty="0">
                <a:latin typeface="Arial" panose="020B0604020202020204" pitchFamily="34" charset="0"/>
                <a:cs typeface="Arial" panose="020B0604020202020204" pitchFamily="34" charset="0"/>
              </a:rPr>
              <a:t>insumos para el cultivo de papa, en el municipio de  Comitancillo, departamento de San Marcos</a:t>
            </a:r>
          </a:p>
        </p:txBody>
      </p:sp>
      <p:pic>
        <p:nvPicPr>
          <p:cNvPr id="7" name="Imagen 6">
            <a:extLst>
              <a:ext uri="{FF2B5EF4-FFF2-40B4-BE49-F238E27FC236}">
                <a16:creationId xmlns:a16="http://schemas.microsoft.com/office/drawing/2014/main" id="{DC3F8BCE-F3F0-4C91-B1F6-19E7B92D756B}"/>
              </a:ext>
            </a:extLst>
          </p:cNvPr>
          <p:cNvPicPr/>
          <p:nvPr/>
        </p:nvPicPr>
        <p:blipFill>
          <a:blip r:embed="rId4" cstate="print"/>
          <a:srcRect/>
          <a:stretch/>
        </p:blipFill>
        <p:spPr>
          <a:xfrm>
            <a:off x="7109013" y="2472971"/>
            <a:ext cx="3741716" cy="2819954"/>
          </a:xfrm>
          <a:prstGeom prst="rect">
            <a:avLst/>
          </a:prstGeom>
        </p:spPr>
      </p:pic>
    </p:spTree>
    <p:extLst>
      <p:ext uri="{BB962C8B-B14F-4D97-AF65-F5344CB8AC3E}">
        <p14:creationId xmlns:p14="http://schemas.microsoft.com/office/powerpoint/2010/main" val="274247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339379" y="922714"/>
            <a:ext cx="113595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700" b="1" dirty="0">
                <a:solidFill>
                  <a:srgbClr val="FF0000"/>
                </a:solidFill>
                <a:latin typeface="Arial" panose="020B0604020202020204" pitchFamily="34" charset="0"/>
                <a:cs typeface="Arial" panose="020B0604020202020204" pitchFamily="34" charset="0"/>
              </a:rPr>
              <a:t>92,008</a:t>
            </a:r>
            <a:r>
              <a:rPr lang="es-GT" sz="1700" b="1" dirty="0">
                <a:solidFill>
                  <a:srgbClr val="0070C0"/>
                </a:solidFill>
                <a:latin typeface="Arial" panose="020B0604020202020204" pitchFamily="34" charset="0"/>
                <a:cs typeface="Arial" panose="020B0604020202020204" pitchFamily="34" charset="0"/>
              </a:rPr>
              <a:t> documentos emitidos </a:t>
            </a:r>
            <a:r>
              <a:rPr lang="es-ES" sz="1700" dirty="0">
                <a:solidFill>
                  <a:sysClr val="windowText" lastClr="000000"/>
                </a:solidFill>
                <a:latin typeface="Arial" panose="020B0604020202020204" pitchFamily="34" charset="0"/>
                <a:cs typeface="Arial" panose="020B0604020202020204" pitchFamily="34" charset="0"/>
              </a:rPr>
              <a:t>a usuarios por servicios de sanidad agropecuaria y regulaciones para la protección del patrimonio agropecuario productivo e hidrobiológico y </a:t>
            </a:r>
            <a:r>
              <a:rPr lang="es-GT" sz="1700" b="1" dirty="0">
                <a:solidFill>
                  <a:srgbClr val="FF0000"/>
                </a:solidFill>
                <a:latin typeface="Arial" panose="020B0604020202020204" pitchFamily="34" charset="0"/>
                <a:cs typeface="Arial" panose="020B0604020202020204" pitchFamily="34" charset="0"/>
              </a:rPr>
              <a:t>10,721</a:t>
            </a:r>
            <a:r>
              <a:rPr lang="es-GT" sz="1700" b="1" dirty="0">
                <a:solidFill>
                  <a:srgbClr val="0070C0"/>
                </a:solidFill>
                <a:latin typeface="Arial" panose="020B0604020202020204" pitchFamily="34" charset="0"/>
                <a:cs typeface="Arial" panose="020B0604020202020204" pitchFamily="34" charset="0"/>
              </a:rPr>
              <a:t> animales vacunados </a:t>
            </a:r>
            <a:r>
              <a:rPr lang="es-ES" sz="1700" dirty="0">
                <a:solidFill>
                  <a:schemeClr val="tx1"/>
                </a:solidFill>
                <a:latin typeface="Arial" panose="020B0604020202020204" pitchFamily="34" charset="0"/>
                <a:cs typeface="Arial" panose="020B0604020202020204" pitchFamily="34" charset="0"/>
              </a:rPr>
              <a:t>en programas y campañas de sanidad animal para la protección del patrimonio pecuario nacional (septiembre a diciembre 2022).</a:t>
            </a:r>
            <a:endParaRPr lang="es-GT" sz="1700" dirty="0">
              <a:latin typeface="Arial" panose="020B0604020202020204" pitchFamily="34" charset="0"/>
              <a:cs typeface="Arial" panose="020B0604020202020204" pitchFamily="34" charset="0"/>
            </a:endParaRPr>
          </a:p>
          <a:p>
            <a:pPr marL="0" indent="0">
              <a:buNone/>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GT" sz="1000" b="1" dirty="0">
                <a:solidFill>
                  <a:prstClr val="black"/>
                </a:solidFill>
                <a:latin typeface="Arial" panose="020B0604020202020204" pitchFamily="34" charset="0"/>
                <a:cs typeface="Arial" panose="020B0604020202020204" pitchFamily="34" charset="0"/>
              </a:rPr>
              <a:t>                                                                                                                                                                                                     </a:t>
            </a: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Marcador de contenido 6">
            <a:extLst>
              <a:ext uri="{FF2B5EF4-FFF2-40B4-BE49-F238E27FC236}">
                <a16:creationId xmlns:a16="http://schemas.microsoft.com/office/drawing/2014/main" id="{F9951C11-E314-4607-6E58-242148785985}"/>
              </a:ext>
            </a:extLst>
          </p:cNvPr>
          <p:cNvSpPr txBox="1">
            <a:spLocks/>
          </p:cNvSpPr>
          <p:nvPr/>
        </p:nvSpPr>
        <p:spPr>
          <a:xfrm>
            <a:off x="339380" y="2101112"/>
            <a:ext cx="6052456"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presupuestarios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vigente: Q.51.1 Millones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Presupuesto ejecutado (utilizado): Q.</a:t>
            </a:r>
            <a:r>
              <a:rPr lang="es-GT" sz="1700" dirty="0">
                <a:solidFill>
                  <a:prstClr val="black"/>
                </a:solidFill>
                <a:latin typeface="Arial" panose="020B0604020202020204" pitchFamily="34" charset="0"/>
                <a:cs typeface="Arial" panose="020B0604020202020204" pitchFamily="34" charset="0"/>
              </a:rPr>
              <a:t>49.5</a:t>
            </a: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Millones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financiamiento: </a:t>
            </a:r>
            <a:r>
              <a:rPr lang="es-GT" sz="1700" dirty="0">
                <a:latin typeface="Arial" panose="020B0604020202020204" pitchFamily="34" charset="0"/>
                <a:cs typeface="Arial" panose="020B0604020202020204" pitchFamily="34" charset="0"/>
              </a:rPr>
              <a:t>11 “Ingresos Corrientes”; 31 “Ingresos Propios” y 32 “Disminución de Caja y Bancos de Ingresos Propios”.</a:t>
            </a:r>
            <a:endPar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endPar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Aspectos de planificación estatal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Programa: </a:t>
            </a:r>
            <a:r>
              <a:rPr lang="es-GT" sz="1700" dirty="0">
                <a:latin typeface="Arial" panose="020B0604020202020204" pitchFamily="34" charset="0"/>
                <a:cs typeface="Arial" panose="020B0604020202020204" pitchFamily="34" charset="0"/>
              </a:rPr>
              <a:t>Apoyo a la Producción Agrícola, Pecuaria e Hidrobiológica </a:t>
            </a:r>
            <a:endPar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279,336 documentos y 51,802 animales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ejecutada: 279,329 documentos y 51,802 animales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Ubicación geográfica: a </a:t>
            </a:r>
            <a:r>
              <a:rPr kumimoji="0" lang="es-GT"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nivel nacional</a:t>
            </a:r>
            <a:endPar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s-GT"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Plazo de ejecución: enero a diciembre 2022.</a:t>
            </a:r>
          </a:p>
        </p:txBody>
      </p:sp>
      <p:sp>
        <p:nvSpPr>
          <p:cNvPr id="6" name="Título 1">
            <a:extLst>
              <a:ext uri="{FF2B5EF4-FFF2-40B4-BE49-F238E27FC236}">
                <a16:creationId xmlns:a16="http://schemas.microsoft.com/office/drawing/2014/main" id="{EE74C447-9B4D-4F7D-97F4-4132EE8E67F7}"/>
              </a:ext>
            </a:extLst>
          </p:cNvPr>
          <p:cNvSpPr txBox="1">
            <a:spLocks/>
          </p:cNvSpPr>
          <p:nvPr/>
        </p:nvSpPr>
        <p:spPr>
          <a:xfrm>
            <a:off x="2124453" y="213514"/>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9" name="Cuadro de texto 107">
            <a:extLst>
              <a:ext uri="{FF2B5EF4-FFF2-40B4-BE49-F238E27FC236}">
                <a16:creationId xmlns:a16="http://schemas.microsoft.com/office/drawing/2014/main" id="{B178701F-42AC-4DBF-BC23-759DC3B547CC}"/>
              </a:ext>
            </a:extLst>
          </p:cNvPr>
          <p:cNvSpPr txBox="1"/>
          <p:nvPr/>
        </p:nvSpPr>
        <p:spPr>
          <a:xfrm>
            <a:off x="6904075" y="5360202"/>
            <a:ext cx="4866585" cy="4921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GT" sz="1000" dirty="0">
                <a:latin typeface="Arial" panose="020B0604020202020204" pitchFamily="34" charset="0"/>
                <a:cs typeface="Arial" panose="020B0604020202020204" pitchFamily="34" charset="0"/>
              </a:rPr>
              <a:t>Emisión de documentos para la autorización para la importación de productos orgánicos, para comercialización y vacunación de animales </a:t>
            </a:r>
          </a:p>
        </p:txBody>
      </p:sp>
      <p:grpSp>
        <p:nvGrpSpPr>
          <p:cNvPr id="12" name="Grupo 11">
            <a:extLst>
              <a:ext uri="{FF2B5EF4-FFF2-40B4-BE49-F238E27FC236}">
                <a16:creationId xmlns:a16="http://schemas.microsoft.com/office/drawing/2014/main" id="{87D05539-937B-4B51-90B6-54D137554DA0}"/>
              </a:ext>
            </a:extLst>
          </p:cNvPr>
          <p:cNvGrpSpPr/>
          <p:nvPr/>
        </p:nvGrpSpPr>
        <p:grpSpPr>
          <a:xfrm>
            <a:off x="6904075" y="2101110"/>
            <a:ext cx="4794867" cy="3178492"/>
            <a:chOff x="0" y="0"/>
            <a:chExt cx="4336942" cy="2932921"/>
          </a:xfrm>
        </p:grpSpPr>
        <p:sp>
          <p:nvSpPr>
            <p:cNvPr id="13" name="Rectángulo: esquinas redondeadas 12">
              <a:extLst>
                <a:ext uri="{FF2B5EF4-FFF2-40B4-BE49-F238E27FC236}">
                  <a16:creationId xmlns:a16="http://schemas.microsoft.com/office/drawing/2014/main" id="{528BD098-D38D-4B0D-8C09-489111D6632D}"/>
                </a:ext>
              </a:extLst>
            </p:cNvPr>
            <p:cNvSpPr/>
            <p:nvPr/>
          </p:nvSpPr>
          <p:spPr>
            <a:xfrm>
              <a:off x="0" y="0"/>
              <a:ext cx="1802921" cy="2294626"/>
            </a:xfrm>
            <a:prstGeom prst="roundRect">
              <a:avLst>
                <a:gd name="adj" fmla="val 10000"/>
              </a:avLst>
            </a:prstGeom>
            <a:blipFill rotWithShape="1">
              <a:blip r:embed="rId4" cstate="print">
                <a:extLst>
                  <a:ext uri="{28A0092B-C50C-407E-A947-70E740481C1C}">
                    <a14:useLocalDpi xmlns:a14="http://schemas.microsoft.com/office/drawing/2010/main" val="0"/>
                  </a:ext>
                </a:extLst>
              </a:blip>
              <a:srcRect/>
              <a:stretch>
                <a:fillRect l="-27000" r="-2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GT"/>
            </a:p>
          </p:txBody>
        </p:sp>
        <p:pic>
          <p:nvPicPr>
            <p:cNvPr id="14" name="Imagen 13">
              <a:extLst>
                <a:ext uri="{FF2B5EF4-FFF2-40B4-BE49-F238E27FC236}">
                  <a16:creationId xmlns:a16="http://schemas.microsoft.com/office/drawing/2014/main" id="{C07534F4-61FC-4DE7-A8EA-7FE3671233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1547" y="1043796"/>
              <a:ext cx="2525395" cy="1889125"/>
            </a:xfrm>
            <a:prstGeom prst="rect">
              <a:avLst/>
            </a:prstGeom>
            <a:noFill/>
            <a:ln>
              <a:noFill/>
            </a:ln>
          </p:spPr>
        </p:pic>
      </p:grpSp>
    </p:spTree>
    <p:extLst>
      <p:ext uri="{BB962C8B-B14F-4D97-AF65-F5344CB8AC3E}">
        <p14:creationId xmlns:p14="http://schemas.microsoft.com/office/powerpoint/2010/main" val="139866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1D028469-0AE8-666E-8449-164037B413F1}"/>
              </a:ext>
            </a:extLst>
          </p:cNvPr>
          <p:cNvSpPr txBox="1">
            <a:spLocks/>
          </p:cNvSpPr>
          <p:nvPr/>
        </p:nvSpPr>
        <p:spPr>
          <a:xfrm>
            <a:off x="461898" y="1054633"/>
            <a:ext cx="11268207"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rgbClr val="0070C0"/>
                </a:solidFill>
                <a:latin typeface="Arial" panose="020B0604020202020204" pitchFamily="34" charset="0"/>
                <a:cs typeface="Arial" panose="020B0604020202020204" pitchFamily="34" charset="0"/>
              </a:rPr>
              <a:t>Construcción de centro de acopio</a:t>
            </a:r>
            <a:r>
              <a:rPr lang="es-GT" sz="1900" dirty="0">
                <a:latin typeface="Arial" panose="020B0604020202020204" pitchFamily="34" charset="0"/>
                <a:cs typeface="Arial" panose="020B0604020202020204" pitchFamily="34" charset="0"/>
              </a:rPr>
              <a:t> de </a:t>
            </a:r>
            <a:r>
              <a:rPr lang="es-GT" sz="1900" b="1" dirty="0">
                <a:solidFill>
                  <a:srgbClr val="FF0000"/>
                </a:solidFill>
                <a:latin typeface="Arial" panose="020B0604020202020204" pitchFamily="34" charset="0"/>
                <a:cs typeface="Arial" panose="020B0604020202020204" pitchFamily="34" charset="0"/>
              </a:rPr>
              <a:t>15,540 m</a:t>
            </a:r>
            <a:r>
              <a:rPr lang="es-GT" sz="1900" b="1" baseline="30000" dirty="0">
                <a:solidFill>
                  <a:srgbClr val="FF0000"/>
                </a:solidFill>
                <a:latin typeface="Arial" panose="020B0604020202020204" pitchFamily="34" charset="0"/>
                <a:cs typeface="Arial" panose="020B0604020202020204" pitchFamily="34" charset="0"/>
              </a:rPr>
              <a:t>2</a:t>
            </a:r>
            <a:r>
              <a:rPr lang="es-GT" sz="1900" b="1" dirty="0">
                <a:solidFill>
                  <a:srgbClr val="FF0000"/>
                </a:solidFill>
                <a:latin typeface="Arial" panose="020B0604020202020204" pitchFamily="34" charset="0"/>
                <a:cs typeface="Arial" panose="020B0604020202020204" pitchFamily="34" charset="0"/>
              </a:rPr>
              <a:t> </a:t>
            </a:r>
            <a:r>
              <a:rPr lang="es-GT" sz="1900" dirty="0">
                <a:latin typeface="Arial" panose="020B0604020202020204" pitchFamily="34" charset="0"/>
                <a:cs typeface="Arial" panose="020B0604020202020204" pitchFamily="34" charset="0"/>
              </a:rPr>
              <a:t>de construcción, en la Aldea El Ovejero, municipio de El Progreso, departamento de Jutiapa, beneficiando a 35 productores del área directamente y 200 productores indirectos</a:t>
            </a:r>
            <a:endParaRPr lang="es-GT"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G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Marcador de contenido 6">
            <a:extLst>
              <a:ext uri="{FF2B5EF4-FFF2-40B4-BE49-F238E27FC236}">
                <a16:creationId xmlns:a16="http://schemas.microsoft.com/office/drawing/2014/main" id="{280713D9-108F-7805-ED01-3449BC4B1E1A}"/>
              </a:ext>
            </a:extLst>
          </p:cNvPr>
          <p:cNvSpPr txBox="1">
            <a:spLocks/>
          </p:cNvSpPr>
          <p:nvPr/>
        </p:nvSpPr>
        <p:spPr>
          <a:xfrm>
            <a:off x="713302" y="2065060"/>
            <a:ext cx="6634471" cy="40357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Q.5.29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Q.5.29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Porcentaje de avance físico: 100%</a:t>
            </a:r>
          </a:p>
          <a:p>
            <a:pPr marL="457200" indent="-457200">
              <a:buAutoNum type="alphaLcPeriod"/>
            </a:pPr>
            <a:r>
              <a:rPr lang="es-GT" sz="1800" dirty="0">
                <a:latin typeface="Arial" panose="020B0604020202020204" pitchFamily="34" charset="0"/>
                <a:cs typeface="Arial" panose="020B0604020202020204" pitchFamily="34" charset="0"/>
              </a:rPr>
              <a:t>Población beneficiada: 35 productores directos y 200 indirectos</a:t>
            </a:r>
          </a:p>
          <a:p>
            <a:pPr marL="457200" indent="-457200">
              <a:buAutoNum type="alphaLcPeriod"/>
            </a:pPr>
            <a:r>
              <a:rPr lang="es-GT" sz="1800" dirty="0">
                <a:latin typeface="Arial" panose="020B0604020202020204" pitchFamily="34" charset="0"/>
                <a:cs typeface="Arial" panose="020B0604020202020204" pitchFamily="34" charset="0"/>
              </a:rPr>
              <a:t>Ubicación geográfica: Aldea El Ovejero, municipio de El Progreso, departamento de Jutiapa</a:t>
            </a:r>
          </a:p>
          <a:p>
            <a:pPr marL="457200" indent="-457200">
              <a:buAutoNum type="alphaLcPeriod"/>
            </a:pPr>
            <a:r>
              <a:rPr lang="es-GT" sz="1800" dirty="0">
                <a:latin typeface="Arial" panose="020B0604020202020204" pitchFamily="34" charset="0"/>
                <a:cs typeface="Arial" panose="020B0604020202020204" pitchFamily="34" charset="0"/>
              </a:rPr>
              <a:t>Plazo de construcción: enero a septiembre de 2022.</a:t>
            </a:r>
          </a:p>
        </p:txBody>
      </p:sp>
      <p:sp>
        <p:nvSpPr>
          <p:cNvPr id="6" name="Título 1">
            <a:extLst>
              <a:ext uri="{FF2B5EF4-FFF2-40B4-BE49-F238E27FC236}">
                <a16:creationId xmlns:a16="http://schemas.microsoft.com/office/drawing/2014/main" id="{3CAC2424-60D5-43DC-B065-A2DC473DE2BC}"/>
              </a:ext>
            </a:extLst>
          </p:cNvPr>
          <p:cNvSpPr txBox="1">
            <a:spLocks/>
          </p:cNvSpPr>
          <p:nvPr/>
        </p:nvSpPr>
        <p:spPr>
          <a:xfrm>
            <a:off x="2330641" y="355660"/>
            <a:ext cx="7943095"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8" name="Imagen 7" descr="Vista de un edificio&#10;&#10;Descripción generada automáticamente con confianza media">
            <a:extLst>
              <a:ext uri="{FF2B5EF4-FFF2-40B4-BE49-F238E27FC236}">
                <a16:creationId xmlns:a16="http://schemas.microsoft.com/office/drawing/2014/main" id="{B4B62038-7632-47B7-9A3D-B74EF9A10D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99177" y="2065061"/>
            <a:ext cx="3974849" cy="2834659"/>
          </a:xfrm>
          <a:prstGeom prst="rect">
            <a:avLst/>
          </a:prstGeom>
          <a:ln>
            <a:noFill/>
          </a:ln>
          <a:effectLst>
            <a:outerShdw blurRad="292100" dist="139700" dir="2700000" algn="tl" rotWithShape="0">
              <a:schemeClr val="bg1">
                <a:alpha val="65000"/>
              </a:schemeClr>
            </a:outerShdw>
          </a:effectLst>
        </p:spPr>
      </p:pic>
      <p:sp>
        <p:nvSpPr>
          <p:cNvPr id="9" name="Cuadro de texto 107">
            <a:extLst>
              <a:ext uri="{FF2B5EF4-FFF2-40B4-BE49-F238E27FC236}">
                <a16:creationId xmlns:a16="http://schemas.microsoft.com/office/drawing/2014/main" id="{1D960052-1CA5-4F68-9DBD-C538CF402F01}"/>
              </a:ext>
            </a:extLst>
          </p:cNvPr>
          <p:cNvSpPr txBox="1"/>
          <p:nvPr/>
        </p:nvSpPr>
        <p:spPr>
          <a:xfrm>
            <a:off x="7488975" y="4971405"/>
            <a:ext cx="4195251" cy="4921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GT" sz="1000" dirty="0">
                <a:latin typeface="Arial" panose="020B0604020202020204" pitchFamily="34" charset="0"/>
                <a:cs typeface="Arial" panose="020B0604020202020204" pitchFamily="34" charset="0"/>
              </a:rPr>
              <a:t>Centro de acopio, Aldea El Ovejero, municipio de El Progreso, departamento de Jutiapa </a:t>
            </a:r>
          </a:p>
        </p:txBody>
      </p:sp>
    </p:spTree>
    <p:extLst>
      <p:ext uri="{BB962C8B-B14F-4D97-AF65-F5344CB8AC3E}">
        <p14:creationId xmlns:p14="http://schemas.microsoft.com/office/powerpoint/2010/main" val="116032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767282"/>
            <a:ext cx="79889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CONSOLIDADO</a:t>
            </a: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 </a:t>
            </a:r>
            <a:b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b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LOGROS INSTITUCIONALES</a:t>
            </a:r>
          </a:p>
        </p:txBody>
      </p:sp>
      <p:sp>
        <p:nvSpPr>
          <p:cNvPr id="7" name="Elipse 6">
            <a:extLst>
              <a:ext uri="{FF2B5EF4-FFF2-40B4-BE49-F238E27FC236}">
                <a16:creationId xmlns:a16="http://schemas.microsoft.com/office/drawing/2014/main" id="{CAD103A4-3EDE-631B-A7DD-8A5E10EFEAB6}"/>
              </a:ext>
            </a:extLst>
          </p:cNvPr>
          <p:cNvSpPr/>
          <p:nvPr/>
        </p:nvSpPr>
        <p:spPr>
          <a:xfrm>
            <a:off x="976186" y="2461468"/>
            <a:ext cx="1768847"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3</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378681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1399676" y="441709"/>
            <a:ext cx="9010312" cy="57429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p>
        </p:txBody>
      </p:sp>
      <p:graphicFrame>
        <p:nvGraphicFramePr>
          <p:cNvPr id="11" name="Tabla 10">
            <a:extLst>
              <a:ext uri="{FF2B5EF4-FFF2-40B4-BE49-F238E27FC236}">
                <a16:creationId xmlns:a16="http://schemas.microsoft.com/office/drawing/2014/main" id="{08EB613D-DA59-4DFC-9CAF-B3FD2F86987E}"/>
              </a:ext>
            </a:extLst>
          </p:cNvPr>
          <p:cNvGraphicFramePr>
            <a:graphicFrameLocks noGrp="1"/>
          </p:cNvGraphicFramePr>
          <p:nvPr>
            <p:extLst>
              <p:ext uri="{D42A27DB-BD31-4B8C-83A1-F6EECF244321}">
                <p14:modId xmlns:p14="http://schemas.microsoft.com/office/powerpoint/2010/main" val="4143481109"/>
              </p:ext>
            </p:extLst>
          </p:nvPr>
        </p:nvGraphicFramePr>
        <p:xfrm>
          <a:off x="1288900" y="1277635"/>
          <a:ext cx="9360627" cy="4268002"/>
        </p:xfrm>
        <a:graphic>
          <a:graphicData uri="http://schemas.openxmlformats.org/drawingml/2006/table">
            <a:tbl>
              <a:tblPr/>
              <a:tblGrid>
                <a:gridCol w="622704">
                  <a:extLst>
                    <a:ext uri="{9D8B030D-6E8A-4147-A177-3AD203B41FA5}">
                      <a16:colId xmlns:a16="http://schemas.microsoft.com/office/drawing/2014/main" val="1850912518"/>
                    </a:ext>
                  </a:extLst>
                </a:gridCol>
                <a:gridCol w="8737923">
                  <a:extLst>
                    <a:ext uri="{9D8B030D-6E8A-4147-A177-3AD203B41FA5}">
                      <a16:colId xmlns:a16="http://schemas.microsoft.com/office/drawing/2014/main" val="2910076352"/>
                    </a:ext>
                  </a:extLst>
                </a:gridCol>
              </a:tblGrid>
              <a:tr h="336372">
                <a:tc>
                  <a:txBody>
                    <a:bodyPr/>
                    <a:lstStyle/>
                    <a:p>
                      <a:pPr algn="ctr" fontAlgn="ctr"/>
                      <a:r>
                        <a:rPr lang="es-CR" sz="1800" b="1" i="0" u="none" strike="noStrike">
                          <a:solidFill>
                            <a:srgbClr val="FFFFFF"/>
                          </a:solidFill>
                          <a:effectLst/>
                          <a:latin typeface="Times New Roman" panose="02020603050405020304" pitchFamily="18" charset="0"/>
                          <a:ea typeface="Montserrat" panose="00000500000000000000" pitchFamily="2" charset="0"/>
                        </a:rPr>
                        <a:t>No.</a:t>
                      </a:r>
                      <a:endParaRPr lang="es-GT" sz="1800" b="1" i="0" u="none" strike="noStrike">
                        <a:solidFill>
                          <a:srgbClr val="FFFF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R" sz="1800" b="1" i="0" u="none" strike="noStrike" dirty="0">
                          <a:solidFill>
                            <a:srgbClr val="FFFFFF"/>
                          </a:solidFill>
                          <a:effectLst/>
                          <a:latin typeface="Times New Roman" panose="02020603050405020304" pitchFamily="18" charset="0"/>
                        </a:rPr>
                        <a:t>Logros institucionales</a:t>
                      </a:r>
                      <a:endParaRPr lang="es-GT" sz="1800" b="1" i="0" u="none" strike="noStrike" dirty="0">
                        <a:solidFill>
                          <a:srgbClr val="FFFF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082478512"/>
                  </a:ext>
                </a:extLst>
              </a:tr>
              <a:tr h="700641">
                <a:tc>
                  <a:txBody>
                    <a:bodyPr/>
                    <a:lstStyle/>
                    <a:p>
                      <a:pPr algn="ct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511,805 raciones de alimentos entregadas a 485,289 familias vulnerables con riesgo de inseguridad alimentaria por pérdida de cosechas, urgencia o gravedad. </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68780"/>
                  </a:ext>
                </a:extLst>
              </a:tr>
              <a:tr h="705054">
                <a:tc>
                  <a:txBody>
                    <a:bodyPr/>
                    <a:lstStyle/>
                    <a:p>
                      <a:pPr algn="ct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518,791 productores (as) familiares han mejorado sus sistemas productivos y el hogar rural, a través de la dotación de insumos, capacitación y la asistencia técnica, así como el manejo y conservación de los recursos naturales.</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9482"/>
                  </a:ext>
                </a:extLst>
              </a:tr>
              <a:tr h="682462">
                <a:tc>
                  <a:txBody>
                    <a:bodyPr/>
                    <a:lstStyle/>
                    <a:p>
                      <a:pPr algn="ctr"/>
                      <a:r>
                        <a:rPr lang="es-GT"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GT" sz="1600" dirty="0">
                          <a:effectLst/>
                          <a:latin typeface="Times New Roman" panose="02020603050405020304" pitchFamily="18" charset="0"/>
                          <a:ea typeface="Times New Roman" panose="02020603050405020304" pitchFamily="18" charset="0"/>
                          <a:cs typeface="Times New Roman" panose="02020603050405020304" pitchFamily="18" charset="0"/>
                        </a:rPr>
                        <a:t>138,021 agricultores (as) familiares beneficiados con estipendios por implementación de prácticas de conservación de suelos y 35,108 agricultores (as) beneficiados con estipendio y capacitación para la restauración de suelos por la emergencia provocada por los efectos de la época lluviosa y el ciclón tropical Julia.</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194218"/>
                  </a:ext>
                </a:extLst>
              </a:tr>
              <a:tr h="700641">
                <a:tc>
                  <a:txBody>
                    <a:bodyPr/>
                    <a:lstStyle/>
                    <a:p>
                      <a:pPr algn="ctr"/>
                      <a:r>
                        <a:rPr lang="es-CR" sz="16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600" dirty="0">
                          <a:effectLst/>
                          <a:latin typeface="Times New Roman" panose="02020603050405020304" pitchFamily="18" charset="0"/>
                          <a:ea typeface="Montserrat" panose="00000500000000000000" pitchFamily="2" charset="0"/>
                          <a:cs typeface="Times New Roman" panose="02020603050405020304" pitchFamily="18" charset="0"/>
                        </a:rPr>
                        <a:t>33,904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productores (as) de agricultura familiar beneficiados con seguro agrícola por riesgo climático para mejorar la seguridad alimentaria.</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921227"/>
                  </a:ext>
                </a:extLst>
              </a:tr>
              <a:tr h="793676">
                <a:tc>
                  <a:txBody>
                    <a:bodyPr/>
                    <a:lstStyle/>
                    <a:p>
                      <a:pPr algn="ct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tabLst>
                          <a:tab pos="457200" algn="l"/>
                        </a:tabLs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Construcción de centro de acopio para la transformación y distribución de hortalizas, en la Aldea El Ovejero, municipio de El Progreso, departamento de Jutiapa, beneficiando a </a:t>
                      </a:r>
                      <a:r>
                        <a:rPr lang="es-GT" sz="1600" dirty="0">
                          <a:effectLst/>
                          <a:latin typeface="Times New Roman" panose="02020603050405020304" pitchFamily="18" charset="0"/>
                          <a:ea typeface="Times New Roman" panose="02020603050405020304" pitchFamily="18" charset="0"/>
                          <a:cs typeface="Times New Roman" panose="02020603050405020304" pitchFamily="18" charset="0"/>
                        </a:rPr>
                        <a:t>35 productores del área de manera directa y 200 productores indirectos.  </a:t>
                      </a:r>
                      <a:endParaRPr lang="es-G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847304"/>
                  </a:ext>
                </a:extLst>
              </a:tr>
            </a:tbl>
          </a:graphicData>
        </a:graphic>
      </p:graphicFrame>
    </p:spTree>
    <p:extLst>
      <p:ext uri="{BB962C8B-B14F-4D97-AF65-F5344CB8AC3E}">
        <p14:creationId xmlns:p14="http://schemas.microsoft.com/office/powerpoint/2010/main" val="2968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991948"/>
            <a:ext cx="7988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CONCLUSIONES</a:t>
            </a:r>
          </a:p>
        </p:txBody>
      </p:sp>
      <p:sp>
        <p:nvSpPr>
          <p:cNvPr id="7" name="Elipse 6">
            <a:extLst>
              <a:ext uri="{FF2B5EF4-FFF2-40B4-BE49-F238E27FC236}">
                <a16:creationId xmlns:a16="http://schemas.microsoft.com/office/drawing/2014/main" id="{CAD103A4-3EDE-631B-A7DD-8A5E10EFEAB6}"/>
              </a:ext>
            </a:extLst>
          </p:cNvPr>
          <p:cNvSpPr/>
          <p:nvPr/>
        </p:nvSpPr>
        <p:spPr>
          <a:xfrm>
            <a:off x="976186" y="2461468"/>
            <a:ext cx="1768847"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4</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199081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550695" y="617198"/>
            <a:ext cx="741776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r>
              <a:rPr lang="es-GT" sz="2800" dirty="0">
                <a:latin typeface="Arial" panose="020B0604020202020204" pitchFamily="34" charset="0"/>
                <a:cs typeface="Arial" panose="020B0604020202020204" pitchFamily="34" charset="0"/>
              </a:rPr>
              <a:t>¿</a:t>
            </a:r>
            <a:r>
              <a:rPr lang="es-GT" sz="2800" b="1" dirty="0">
                <a:latin typeface="Arial" panose="020B0604020202020204" pitchFamily="34" charset="0"/>
                <a:cs typeface="Arial" panose="020B0604020202020204" pitchFamily="34" charset="0"/>
              </a:rPr>
              <a:t>QUÉ TENDENCIA MUESTRA EL USO DE LOS</a:t>
            </a:r>
            <a:endParaRPr lang="es-GT" sz="9600" b="1" dirty="0">
              <a:latin typeface="Arial" panose="020B0604020202020204" pitchFamily="34" charset="0"/>
              <a:cs typeface="Arial" panose="020B0604020202020204" pitchFamily="34" charset="0"/>
            </a:endParaRPr>
          </a:p>
          <a:p>
            <a:pPr algn="l"/>
            <a:r>
              <a:rPr lang="es-GT" sz="2800" b="1" dirty="0">
                <a:latin typeface="Arial" panose="020B0604020202020204" pitchFamily="34" charset="0"/>
                <a:cs typeface="Arial" panose="020B0604020202020204" pitchFamily="34" charset="0"/>
              </a:rPr>
              <a:t>  RECURSOS PÚBLICOS?</a:t>
            </a:r>
            <a:endPar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pic>
        <p:nvPicPr>
          <p:cNvPr id="2" name="Picture 2" descr="7 TENDENCIAS TECNOLÓGICAS PARA EL EL 2021 | MQA">
            <a:extLst>
              <a:ext uri="{FF2B5EF4-FFF2-40B4-BE49-F238E27FC236}">
                <a16:creationId xmlns:a16="http://schemas.microsoft.com/office/drawing/2014/main" id="{AB4BF9A3-F3B0-826B-AB1B-381068A57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39"/>
            <a:ext cx="2406215" cy="1942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7 TENDENCIAS TECNOLÓGICAS PARA EL EL 2021 | MQA">
            <a:extLst>
              <a:ext uri="{FF2B5EF4-FFF2-40B4-BE49-F238E27FC236}">
                <a16:creationId xmlns:a16="http://schemas.microsoft.com/office/drawing/2014/main" id="{E0FCE531-C497-686A-BC02-F086F6CFB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B031A69B-416A-FAE1-57F7-0DD5601A5C04}"/>
              </a:ext>
            </a:extLst>
          </p:cNvPr>
          <p:cNvSpPr txBox="1">
            <a:spLocks/>
          </p:cNvSpPr>
          <p:nvPr/>
        </p:nvSpPr>
        <p:spPr>
          <a:xfrm>
            <a:off x="529290" y="1990113"/>
            <a:ext cx="5732967" cy="381032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dirty="0">
                <a:effectLst/>
                <a:latin typeface="Arial" panose="020B0604020202020204" pitchFamily="34" charset="0"/>
                <a:ea typeface="Times New Roman" panose="02020603050405020304" pitchFamily="18" charset="0"/>
                <a:cs typeface="Arial" panose="020B0604020202020204" pitchFamily="34" charset="0"/>
              </a:rPr>
              <a:t>La ejecución presupuestaria el MAGA, refleja un incremento considerable durante el periodo comprendido del 2020 al 2022, siendo el resultado de acciones que se han implementado para mejorar la programación de cuota financiera y que esto se refleje en una aprobación oportuna por</a:t>
            </a:r>
            <a:r>
              <a:rPr lang="es-ES" sz="1800" dirty="0">
                <a:effectLst/>
                <a:latin typeface="Arial" panose="020B0604020202020204" pitchFamily="34" charset="0"/>
                <a:ea typeface="Times New Roman" panose="02020603050405020304" pitchFamily="18" charset="0"/>
                <a:cs typeface="Arial" panose="020B0604020202020204" pitchFamily="34" charset="0"/>
              </a:rPr>
              <a:t> parte del Ministerio de Finanzas Públicas, como ente rector del presupuesto.</a:t>
            </a:r>
            <a:endParaRPr lang="es-GT" sz="1800" dirty="0">
              <a:effectLst/>
              <a:latin typeface="Arial" panose="020B0604020202020204" pitchFamily="34" charset="0"/>
              <a:ea typeface="Times New Roman" panose="02020603050405020304" pitchFamily="18"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Gráfico 5">
            <a:extLst>
              <a:ext uri="{FF2B5EF4-FFF2-40B4-BE49-F238E27FC236}">
                <a16:creationId xmlns:a16="http://schemas.microsoft.com/office/drawing/2014/main" id="{CEA196BC-A76D-4475-93B9-4AFC93E94672}"/>
              </a:ext>
            </a:extLst>
          </p:cNvPr>
          <p:cNvGraphicFramePr/>
          <p:nvPr>
            <p:extLst>
              <p:ext uri="{D42A27DB-BD31-4B8C-83A1-F6EECF244321}">
                <p14:modId xmlns:p14="http://schemas.microsoft.com/office/powerpoint/2010/main" val="818434113"/>
              </p:ext>
            </p:extLst>
          </p:nvPr>
        </p:nvGraphicFramePr>
        <p:xfrm>
          <a:off x="6493165" y="1990113"/>
          <a:ext cx="5280385" cy="34529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958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429938" y="480469"/>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PRINCIPALES FUNCIONES DE “</a:t>
            </a:r>
            <a:r>
              <a:rPr kumimoji="0" lang="es-GT" sz="28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LA INSTITUCIÓN</a:t>
            </a:r>
            <a:r>
              <a:rPr kumimoji="0" lang="es-GT"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4" name="Marcador de contenido 6">
            <a:extLst>
              <a:ext uri="{FF2B5EF4-FFF2-40B4-BE49-F238E27FC236}">
                <a16:creationId xmlns:a16="http://schemas.microsoft.com/office/drawing/2014/main" id="{BA4B22A0-AEBC-4078-8DF5-233853F00D4C}"/>
              </a:ext>
            </a:extLst>
          </p:cNvPr>
          <p:cNvSpPr txBox="1">
            <a:spLocks/>
          </p:cNvSpPr>
          <p:nvPr/>
        </p:nvSpPr>
        <p:spPr>
          <a:xfrm>
            <a:off x="560231" y="1231789"/>
            <a:ext cx="10646231" cy="4801459"/>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Font typeface="Arial"/>
              <a:buNone/>
            </a:pPr>
            <a:r>
              <a:rPr lang="es-GT" sz="2600" b="1" dirty="0">
                <a:latin typeface="Arial" panose="020B0604020202020204" pitchFamily="34" charset="0"/>
                <a:cs typeface="Arial" panose="020B0604020202020204" pitchFamily="34" charset="0"/>
              </a:rPr>
              <a:t>Para el cumplimiento de sus funciones y satisfacer las necesidades de la población, “</a:t>
            </a:r>
            <a:r>
              <a:rPr lang="es-GT" sz="2600" b="1" u="sng" dirty="0">
                <a:latin typeface="Arial" panose="020B0604020202020204" pitchFamily="34" charset="0"/>
                <a:cs typeface="Arial" panose="020B0604020202020204" pitchFamily="34" charset="0"/>
              </a:rPr>
              <a:t>la institución</a:t>
            </a:r>
            <a:r>
              <a:rPr lang="es-GT" sz="2600" b="1" dirty="0">
                <a:latin typeface="Arial" panose="020B0604020202020204" pitchFamily="34" charset="0"/>
                <a:cs typeface="Arial" panose="020B0604020202020204" pitchFamily="34" charset="0"/>
              </a:rPr>
              <a:t>” debe 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b="1" dirty="0">
                <a:latin typeface="Arial" panose="020B0604020202020204" pitchFamily="34" charset="0"/>
                <a:cs typeface="Arial" panose="020B0604020202020204" pitchFamily="34" charset="0"/>
              </a:rPr>
              <a:t>:</a:t>
            </a:r>
          </a:p>
          <a:p>
            <a:pPr lvl="1" algn="just">
              <a:lnSpc>
                <a:spcPct val="120000"/>
              </a:lnSpc>
              <a:buClr>
                <a:schemeClr val="accent1"/>
              </a:buClr>
            </a:pPr>
            <a:r>
              <a:rPr lang="es-ES_tradnl" sz="2400" dirty="0">
                <a:latin typeface="Arial" panose="020B0604020202020204" pitchFamily="34" charset="0"/>
                <a:cs typeface="Arial" panose="020B0604020202020204" pitchFamily="34" charset="0"/>
              </a:rPr>
              <a:t>Contribuir a implementar acciones que coadyuven a incrementar la disponibilidad y acceso de alimentos para la población subalimentada así como el mejoramiento de los ingresos familiares en el área rural.</a:t>
            </a:r>
          </a:p>
          <a:p>
            <a:pPr lvl="1" algn="just">
              <a:lnSpc>
                <a:spcPct val="120000"/>
              </a:lnSpc>
              <a:buClr>
                <a:schemeClr val="accent1"/>
              </a:buClr>
            </a:pPr>
            <a:endParaRPr lang="es-GT" sz="11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400" dirty="0">
                <a:latin typeface="Arial" panose="020B0604020202020204" pitchFamily="34" charset="0"/>
                <a:cs typeface="Arial" panose="020B0604020202020204" pitchFamily="34" charset="0"/>
              </a:rPr>
              <a:t>Promover acciones para que los productores agropecuarios, forestales e hidrobiológicos realicen un uso adecuado y sostenible del suelo.</a:t>
            </a:r>
          </a:p>
          <a:p>
            <a:pPr lvl="1" algn="just">
              <a:lnSpc>
                <a:spcPct val="120000"/>
              </a:lnSpc>
              <a:buClr>
                <a:schemeClr val="accent1"/>
              </a:buClr>
            </a:pPr>
            <a:endParaRPr lang="es-GT" sz="11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400" dirty="0">
                <a:latin typeface="Arial" panose="020B0604020202020204" pitchFamily="34" charset="0"/>
                <a:cs typeface="Arial" panose="020B0604020202020204" pitchFamily="34" charset="0"/>
              </a:rPr>
              <a:t>Administrar normas claras y estables, para el aprovechamiento y uso sostenible del patrimonio productivo agropecuario, de los recursos naturales y la inocuidad de los alimentos no procesados, así como apoyar a los productores para que mejoren su producción comercial con estándares altos de calidad y competitividad. </a:t>
            </a:r>
          </a:p>
          <a:p>
            <a:pPr lvl="1" algn="just">
              <a:lnSpc>
                <a:spcPct val="120000"/>
              </a:lnSpc>
              <a:buClr>
                <a:schemeClr val="accent1"/>
              </a:buClr>
            </a:pPr>
            <a:endParaRPr lang="es-ES_tradnl" sz="11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2400" dirty="0">
                <a:latin typeface="Arial" panose="020B0604020202020204" pitchFamily="34" charset="0"/>
                <a:cs typeface="Arial" panose="020B0604020202020204" pitchFamily="34" charset="0"/>
              </a:rPr>
              <a:t>Velar y promover que los animales, con los que cohabitan los seres humanos no sean víctimas de abusos, abandono o fuente de peleas.</a:t>
            </a: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78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4101B75-4FA2-B850-BFF2-511F1BFB43E4}"/>
              </a:ext>
            </a:extLst>
          </p:cNvPr>
          <p:cNvSpPr txBox="1">
            <a:spLocks/>
          </p:cNvSpPr>
          <p:nvPr/>
        </p:nvSpPr>
        <p:spPr>
          <a:xfrm>
            <a:off x="1655696" y="635730"/>
            <a:ext cx="9533744" cy="7202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RESULTADOS SE OBTUVIERON EN EL MARCO DE LA PGG?</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6" descr="Noticias de Canción de Abril - TuneCore">
            <a:extLst>
              <a:ext uri="{FF2B5EF4-FFF2-40B4-BE49-F238E27FC236}">
                <a16:creationId xmlns:a16="http://schemas.microsoft.com/office/drawing/2014/main" id="{33CEF56E-36C1-A6B0-7FD1-B22090785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90" y="254753"/>
            <a:ext cx="1351407" cy="134497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16DF9661-F9AC-4D10-85F8-F4F6FA77A13F}"/>
              </a:ext>
            </a:extLst>
          </p:cNvPr>
          <p:cNvSpPr txBox="1"/>
          <p:nvPr/>
        </p:nvSpPr>
        <p:spPr>
          <a:xfrm>
            <a:off x="187749" y="1510080"/>
            <a:ext cx="8579735" cy="5181803"/>
          </a:xfrm>
          <a:prstGeom prst="rect">
            <a:avLst/>
          </a:prstGeom>
          <a:noFill/>
        </p:spPr>
        <p:txBody>
          <a:bodyPr wrap="square">
            <a:spAutoFit/>
          </a:body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La </a:t>
            </a:r>
            <a:r>
              <a:rPr lang="es-GT" sz="1600" dirty="0">
                <a:solidFill>
                  <a:srgbClr val="0070C0"/>
                </a:solidFill>
                <a:latin typeface="Arial" panose="020B0604020202020204" pitchFamily="34" charset="0"/>
                <a:cs typeface="Arial" panose="020B0604020202020204" pitchFamily="34" charset="0"/>
              </a:rPr>
              <a:t>Política General de Gobierno </a:t>
            </a:r>
            <a:r>
              <a:rPr lang="es-GT" sz="1600" b="0" dirty="0">
                <a:solidFill>
                  <a:schemeClr val="tx1"/>
                </a:solidFill>
                <a:latin typeface="Arial" panose="020B0604020202020204" pitchFamily="34" charset="0"/>
                <a:cs typeface="Arial" panose="020B0604020202020204" pitchFamily="34" charset="0"/>
              </a:rPr>
              <a:t>(PGG) es el plan de acción del Gobierno de Guatemala, en donde se plasman los objetivos estratégicos y los lineamientos de las políticas públicas.</a:t>
            </a:r>
          </a:p>
          <a:p>
            <a:pPr algn="just">
              <a:lnSpc>
                <a:spcPct val="150000"/>
              </a:lnSpc>
            </a:pPr>
            <a:endParaRPr lang="es-GT" sz="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a:t>
            </a:r>
            <a:r>
              <a:rPr lang="es-GT" sz="1600" b="0" u="sng" dirty="0">
                <a:solidFill>
                  <a:schemeClr val="tx1"/>
                </a:solidFill>
                <a:latin typeface="Arial" panose="020B0604020202020204" pitchFamily="34" charset="0"/>
                <a:cs typeface="Arial" panose="020B0604020202020204" pitchFamily="34" charset="0"/>
              </a:rPr>
              <a:t>El Ministerio de Agricultura, Ganadería y Alimentación</a:t>
            </a:r>
            <a:r>
              <a:rPr lang="es-GT" sz="1600" b="0" dirty="0">
                <a:solidFill>
                  <a:schemeClr val="tx1"/>
                </a:solidFill>
                <a:latin typeface="Arial" panose="020B0604020202020204" pitchFamily="34" charset="0"/>
                <a:cs typeface="Arial" panose="020B0604020202020204" pitchFamily="34" charset="0"/>
              </a:rPr>
              <a:t>”, durante el cuatrimestre reportado colaboró con el cumplimiento de la PGG mediante las siguientes acciones estratégicas:</a:t>
            </a:r>
          </a:p>
          <a:p>
            <a:pPr algn="just">
              <a:lnSpc>
                <a:spcPct val="107000"/>
              </a:lnSpc>
              <a:spcAft>
                <a:spcPts val="800"/>
              </a:spcAft>
            </a:pPr>
            <a:endParaRPr lang="es-ES" sz="80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s-ES" sz="1500" dirty="0">
                <a:solidFill>
                  <a:schemeClr val="tx1"/>
                </a:solidFill>
                <a:latin typeface="Arial" panose="020B0604020202020204" pitchFamily="34" charset="0"/>
                <a:cs typeface="Arial" panose="020B0604020202020204" pitchFamily="34" charset="0"/>
              </a:rPr>
              <a:t>Pilar 1:</a:t>
            </a:r>
            <a:r>
              <a:rPr lang="es-ES" sz="1500" b="0" dirty="0">
                <a:solidFill>
                  <a:schemeClr val="tx1"/>
                </a:solidFill>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21,436</a:t>
            </a:r>
            <a:r>
              <a:rPr lang="es-ES" sz="1500" b="0" dirty="0">
                <a:solidFill>
                  <a:schemeClr val="tx1"/>
                </a:solidFill>
                <a:latin typeface="Arial" panose="020B0604020202020204" pitchFamily="34" charset="0"/>
                <a:cs typeface="Arial" panose="020B0604020202020204" pitchFamily="34" charset="0"/>
              </a:rPr>
              <a:t> personas apoyadas para la producción agrícola, pecuaria e hidrobiológica, así como la emisión de </a:t>
            </a:r>
            <a:r>
              <a:rPr lang="es-ES" sz="1500" dirty="0">
                <a:latin typeface="Arial" panose="020B0604020202020204" pitchFamily="34" charset="0"/>
                <a:cs typeface="Arial" panose="020B0604020202020204" pitchFamily="34" charset="0"/>
              </a:rPr>
              <a:t>92,008</a:t>
            </a:r>
            <a:r>
              <a:rPr lang="es-ES" sz="1500" b="0" dirty="0">
                <a:solidFill>
                  <a:schemeClr val="tx1"/>
                </a:solidFill>
                <a:latin typeface="Arial" panose="020B0604020202020204" pitchFamily="34" charset="0"/>
                <a:cs typeface="Arial" panose="020B0604020202020204" pitchFamily="34" charset="0"/>
              </a:rPr>
              <a:t> documentos a usuarios o representantes de empresas agropecuarias, 10,721 animales vacunados y 15,540 metros cuadrados de construcción de un centro de acopio. </a:t>
            </a:r>
            <a:endParaRPr lang="es-GT" sz="1500" b="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s-ES" sz="1500" dirty="0">
                <a:solidFill>
                  <a:schemeClr val="tx1"/>
                </a:solidFill>
                <a:latin typeface="Arial" panose="020B0604020202020204" pitchFamily="34" charset="0"/>
                <a:cs typeface="Arial" panose="020B0604020202020204" pitchFamily="34" charset="0"/>
              </a:rPr>
              <a:t>Pilar 2:</a:t>
            </a:r>
            <a:r>
              <a:rPr lang="es-ES" sz="1500" b="0" dirty="0">
                <a:solidFill>
                  <a:schemeClr val="tx1"/>
                </a:solidFill>
                <a:latin typeface="Arial" panose="020B0604020202020204" pitchFamily="34" charset="0"/>
                <a:cs typeface="Arial" panose="020B0604020202020204" pitchFamily="34" charset="0"/>
              </a:rPr>
              <a:t> </a:t>
            </a:r>
            <a:r>
              <a:rPr lang="es-ES" sz="1500" dirty="0">
                <a:latin typeface="Arial" panose="020B0604020202020204" pitchFamily="34" charset="0"/>
                <a:cs typeface="Arial" panose="020B0604020202020204" pitchFamily="34" charset="0"/>
              </a:rPr>
              <a:t>671,609</a:t>
            </a:r>
            <a:r>
              <a:rPr lang="es-ES" sz="1500" b="0" dirty="0">
                <a:solidFill>
                  <a:schemeClr val="tx1"/>
                </a:solidFill>
                <a:latin typeface="Arial" panose="020B0604020202020204" pitchFamily="34" charset="0"/>
                <a:cs typeface="Arial" panose="020B0604020202020204" pitchFamily="34" charset="0"/>
              </a:rPr>
              <a:t> personas en todo el país participaron en actividades que promueven la igualdad de oportunidades y la dotación de las capacidades y conocimientos a la población, para que puedan acceder a mejores opciones de ingresos y a una mejor calidad de vida.</a:t>
            </a:r>
            <a:endParaRPr lang="es-GT" sz="1500" b="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s-ES" sz="1500" dirty="0">
                <a:solidFill>
                  <a:schemeClr val="tx1"/>
                </a:solidFill>
                <a:latin typeface="Arial" panose="020B0604020202020204" pitchFamily="34" charset="0"/>
                <a:cs typeface="Arial" panose="020B0604020202020204" pitchFamily="34" charset="0"/>
              </a:rPr>
              <a:t>Pilar 4:</a:t>
            </a:r>
            <a:r>
              <a:rPr lang="es-ES" sz="1500" b="0" dirty="0">
                <a:solidFill>
                  <a:schemeClr val="tx1"/>
                </a:solidFill>
                <a:latin typeface="Arial" panose="020B0604020202020204" pitchFamily="34" charset="0"/>
                <a:cs typeface="Arial" panose="020B0604020202020204" pitchFamily="34" charset="0"/>
              </a:rPr>
              <a:t> 37,047 personas en todo el país participaron en actividades que promueven la conservación de los recursos naturales, se capacitó a 135 entidades en el uso de Sistemas de Información Geográfica y se emitieron </a:t>
            </a:r>
            <a:r>
              <a:rPr lang="es-ES" sz="1500" dirty="0">
                <a:latin typeface="Arial" panose="020B0604020202020204" pitchFamily="34" charset="0"/>
                <a:cs typeface="Arial" panose="020B0604020202020204" pitchFamily="34" charset="0"/>
              </a:rPr>
              <a:t>422</a:t>
            </a:r>
            <a:r>
              <a:rPr lang="es-ES" sz="1500" b="0" dirty="0">
                <a:solidFill>
                  <a:schemeClr val="tx1"/>
                </a:solidFill>
                <a:latin typeface="Arial" panose="020B0604020202020204" pitchFamily="34" charset="0"/>
                <a:cs typeface="Arial" panose="020B0604020202020204" pitchFamily="34" charset="0"/>
              </a:rPr>
              <a:t> resoluciones por arrendamiento de áreas de reservas territoriales del Estado.</a:t>
            </a:r>
            <a:endParaRPr lang="es-GT" sz="15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b="0" dirty="0">
              <a:solidFill>
                <a:schemeClr val="tx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53DA8F9-1ACD-455D-8951-E1EDC7D151CC}"/>
              </a:ext>
            </a:extLst>
          </p:cNvPr>
          <p:cNvSpPr txBox="1">
            <a:spLocks/>
          </p:cNvSpPr>
          <p:nvPr/>
        </p:nvSpPr>
        <p:spPr>
          <a:xfrm>
            <a:off x="8885382" y="2246178"/>
            <a:ext cx="3269295"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los pilares </a:t>
            </a:r>
            <a:r>
              <a:rPr lang="es-ES" sz="1600" b="0" dirty="0">
                <a:solidFill>
                  <a:schemeClr val="tx1"/>
                </a:solidFill>
                <a:latin typeface="Arial" panose="020B0604020202020204" pitchFamily="34" charset="0"/>
                <a:cs typeface="Arial" panose="020B0604020202020204" pitchFamily="34" charset="0"/>
              </a:rPr>
              <a:t>Pilar 1: Economía, competitividad y prosperidad; </a:t>
            </a:r>
          </a:p>
          <a:p>
            <a:pPr algn="just">
              <a:lnSpc>
                <a:spcPct val="150000"/>
              </a:lnSpc>
            </a:pPr>
            <a:r>
              <a:rPr lang="es-ES" sz="1600" b="0" dirty="0">
                <a:solidFill>
                  <a:schemeClr val="tx1"/>
                </a:solidFill>
                <a:latin typeface="Arial" panose="020B0604020202020204" pitchFamily="34" charset="0"/>
                <a:cs typeface="Arial" panose="020B0604020202020204" pitchFamily="34" charset="0"/>
              </a:rPr>
              <a:t>Pilar 2: Desarrollo social; y </a:t>
            </a:r>
          </a:p>
          <a:p>
            <a:pPr algn="just">
              <a:lnSpc>
                <a:spcPct val="150000"/>
              </a:lnSpc>
            </a:pPr>
            <a:r>
              <a:rPr lang="es-ES" sz="1600" b="0" dirty="0">
                <a:solidFill>
                  <a:schemeClr val="tx1"/>
                </a:solidFill>
                <a:latin typeface="Arial" panose="020B0604020202020204" pitchFamily="34" charset="0"/>
                <a:cs typeface="Arial" panose="020B0604020202020204" pitchFamily="34" charset="0"/>
              </a:rPr>
              <a:t>Pilar 4: Estado responsable y transparente.</a:t>
            </a: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68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0" descr="Iconos de Transparencia - 450 iconos vectoriales gratis">
            <a:extLst>
              <a:ext uri="{FF2B5EF4-FFF2-40B4-BE49-F238E27FC236}">
                <a16:creationId xmlns:a16="http://schemas.microsoft.com/office/drawing/2014/main" id="{4074EAA9-9DE1-EA95-2715-27637A1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26" y="178797"/>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4AB3332E-3389-0D34-5715-67A3C39BF558}"/>
              </a:ext>
            </a:extLst>
          </p:cNvPr>
          <p:cNvSpPr txBox="1">
            <a:spLocks/>
          </p:cNvSpPr>
          <p:nvPr/>
        </p:nvSpPr>
        <p:spPr>
          <a:xfrm>
            <a:off x="2038661" y="914401"/>
            <a:ext cx="9714067" cy="101898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¿QUÉ MEDIDAS DE TRANSPARENCIA SE HAN APLICADO?</a:t>
            </a:r>
            <a:br>
              <a:rPr lang="es-GT" b="1" dirty="0">
                <a:latin typeface="Arial" panose="020B0604020202020204" pitchFamily="34" charset="0"/>
                <a:cs typeface="Arial" panose="020B0604020202020204" pitchFamily="34" charset="0"/>
              </a:rPr>
            </a:b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339F099F-BEAF-4276-97D2-0B70232BFFE4}"/>
              </a:ext>
            </a:extLst>
          </p:cNvPr>
          <p:cNvSpPr txBox="1">
            <a:spLocks/>
          </p:cNvSpPr>
          <p:nvPr/>
        </p:nvSpPr>
        <p:spPr>
          <a:xfrm>
            <a:off x="1045256" y="1410874"/>
            <a:ext cx="9964141" cy="476341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Para garantizar el </a:t>
            </a:r>
            <a:r>
              <a:rPr lang="es-GT" sz="2400" dirty="0">
                <a:solidFill>
                  <a:srgbClr val="0070C0"/>
                </a:solidFill>
                <a:latin typeface="Arial" panose="020B0604020202020204" pitchFamily="34" charset="0"/>
                <a:cs typeface="Arial" panose="020B0604020202020204" pitchFamily="34" charset="0"/>
              </a:rPr>
              <a:t>uso adecuado del dinero público </a:t>
            </a:r>
            <a:r>
              <a:rPr lang="es-GT" sz="2400" b="0" dirty="0">
                <a:solidFill>
                  <a:schemeClr val="tx1"/>
                </a:solidFill>
                <a:latin typeface="Arial" panose="020B0604020202020204" pitchFamily="34" charset="0"/>
                <a:cs typeface="Arial" panose="020B0604020202020204" pitchFamily="34" charset="0"/>
              </a:rPr>
              <a:t>y el avance en el cumplimiento de los objetivos de Estado, “</a:t>
            </a:r>
            <a:r>
              <a:rPr lang="es-GT" sz="2400" b="0" u="sng" dirty="0">
                <a:solidFill>
                  <a:schemeClr val="tx1"/>
                </a:solidFill>
                <a:latin typeface="Arial" panose="020B0604020202020204" pitchFamily="34" charset="0"/>
                <a:cs typeface="Arial" panose="020B0604020202020204" pitchFamily="34" charset="0"/>
              </a:rPr>
              <a:t>El Ministerio de Agricultura</a:t>
            </a:r>
            <a:r>
              <a:rPr lang="es-GT" sz="2400" b="0" dirty="0">
                <a:solidFill>
                  <a:schemeClr val="tx1"/>
                </a:solidFill>
                <a:latin typeface="Arial" panose="020B0604020202020204" pitchFamily="34" charset="0"/>
                <a:cs typeface="Arial" panose="020B0604020202020204" pitchFamily="34" charset="0"/>
              </a:rPr>
              <a:t>” ha adoptado como medidas de </a:t>
            </a:r>
            <a:r>
              <a:rPr lang="es-GT" sz="1600" b="0" dirty="0">
                <a:solidFill>
                  <a:schemeClr val="tx1"/>
                </a:solidFill>
                <a:latin typeface="Arial" panose="020B0604020202020204" pitchFamily="34" charset="0"/>
                <a:cs typeface="Arial" panose="020B0604020202020204" pitchFamily="34" charset="0"/>
              </a:rPr>
              <a:t>transparencia:</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r>
              <a:rPr lang="es-GT" sz="1600" b="0" dirty="0">
                <a:solidFill>
                  <a:schemeClr val="tx1"/>
                </a:solidFill>
                <a:latin typeface="Arial" panose="020B0604020202020204" pitchFamily="34" charset="0"/>
                <a:cs typeface="Arial" panose="020B0604020202020204" pitchFamily="34" charset="0"/>
              </a:rPr>
              <a:t>Para garantizar el uso adecuado del dinero público y el avance en el cumplimiento de los objetivos de Estado, este Ministerio continuará con las medidas de transparencia en la ejecución de los recursos que han sido asignados, en este caso para el ejercicio 2022, que incluyen la información que determina la normativa vigente, tales como el Decreto 101-97 “Ley Orgánica del Presupuesto y su Reglamento, Acuerdo Gubernativo 540-2013; el Decreto 16-2021 que aprobó el Presupuesto de Ingresos y Egresos del Estado para el Ejercicio Fiscal 2022 y el Decreto 57-2008, Ley de Acceso a la Información Pública.</a:t>
            </a:r>
          </a:p>
          <a:p>
            <a:pPr algn="just"/>
            <a:r>
              <a:rPr lang="es-ES_tradnl" sz="1600" b="0" dirty="0">
                <a:solidFill>
                  <a:schemeClr val="tx1"/>
                </a:solidFill>
                <a:latin typeface="Arial" panose="020B0604020202020204" pitchFamily="34" charset="0"/>
                <a:cs typeface="Arial" panose="020B0604020202020204" pitchFamily="34" charset="0"/>
              </a:rPr>
              <a:t> </a:t>
            </a:r>
            <a:endParaRPr lang="es-GT" sz="1600" b="0" dirty="0">
              <a:solidFill>
                <a:schemeClr val="tx1"/>
              </a:solidFill>
              <a:latin typeface="Arial" panose="020B0604020202020204" pitchFamily="34" charset="0"/>
              <a:cs typeface="Arial" panose="020B0604020202020204" pitchFamily="34" charset="0"/>
            </a:endParaRPr>
          </a:p>
          <a:p>
            <a:pPr algn="just"/>
            <a:r>
              <a:rPr lang="es-GT" sz="1600" b="0" dirty="0">
                <a:solidFill>
                  <a:schemeClr val="tx1"/>
                </a:solidFill>
                <a:latin typeface="Arial" panose="020B0604020202020204" pitchFamily="34" charset="0"/>
                <a:cs typeface="Arial" panose="020B0604020202020204" pitchFamily="34" charset="0"/>
              </a:rPr>
              <a:t>Las medidas de transparencia se cumplen a través de los diferentes informes que determina la normativa indicada; la solicitud de usuarios a través de la Oficina de Comunicación Social e Información Pública y; la disponibilidad de la información de ejecución física y de tipo presupuestario, financiero, entre otros, así mismo a través del portal del MAGA, </a:t>
            </a:r>
            <a:r>
              <a:rPr lang="es-GT" sz="1600" b="0" dirty="0">
                <a:solidFill>
                  <a:schemeClr val="tx1"/>
                </a:solidFill>
                <a:latin typeface="Arial" panose="020B0604020202020204" pitchFamily="34" charset="0"/>
                <a:cs typeface="Arial" panose="020B0604020202020204" pitchFamily="34" charset="0"/>
                <a:hlinkClick r:id="rId5"/>
              </a:rPr>
              <a:t>https://www.maga.gob.gt/</a:t>
            </a:r>
            <a:r>
              <a:rPr lang="es-GT" sz="1600" b="0" dirty="0">
                <a:solidFill>
                  <a:schemeClr val="tx1"/>
                </a:solidFill>
                <a:latin typeface="Arial" panose="020B0604020202020204" pitchFamily="34" charset="0"/>
                <a:cs typeface="Arial" panose="020B0604020202020204" pitchFamily="34" charset="0"/>
              </a:rPr>
              <a:t>, Información Pública.</a:t>
            </a:r>
            <a:endParaRPr lang="es-GT" sz="24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1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Icono-Comprensión-Desafio Neurolectura | Desafío Neurolectura">
            <a:extLst>
              <a:ext uri="{FF2B5EF4-FFF2-40B4-BE49-F238E27FC236}">
                <a16:creationId xmlns:a16="http://schemas.microsoft.com/office/drawing/2014/main" id="{8952357C-A30C-7DA6-C185-AC98B251A3E3}"/>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7" y="133798"/>
            <a:ext cx="1623431" cy="163958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139E529B-C2BE-B18C-C69B-B71DDB2F5DD2}"/>
              </a:ext>
            </a:extLst>
          </p:cNvPr>
          <p:cNvSpPr txBox="1">
            <a:spLocks/>
          </p:cNvSpPr>
          <p:nvPr/>
        </p:nvSpPr>
        <p:spPr>
          <a:xfrm>
            <a:off x="2059105" y="528015"/>
            <a:ext cx="9693625"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400" b="1" dirty="0">
                <a:latin typeface="Arial" panose="020B0604020202020204" pitchFamily="34" charset="0"/>
                <a:cs typeface="Arial" panose="020B0604020202020204" pitchFamily="34" charset="0"/>
              </a:rPr>
              <a:t>¿QUÉ DESAFÍOS INSTITUCIONALES SE ESPERAN DURANTE 2023?</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D4C2AD14-8041-4F9D-96C9-10263C35CF42}"/>
              </a:ext>
            </a:extLst>
          </p:cNvPr>
          <p:cNvSpPr txBox="1">
            <a:spLocks/>
          </p:cNvSpPr>
          <p:nvPr/>
        </p:nvSpPr>
        <p:spPr>
          <a:xfrm>
            <a:off x="1052887" y="1583104"/>
            <a:ext cx="10220021" cy="461552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a:t>
            </a:r>
            <a:r>
              <a:rPr lang="es-GT" sz="1800" dirty="0">
                <a:solidFill>
                  <a:srgbClr val="0070C0"/>
                </a:solidFill>
                <a:latin typeface="Arial" panose="020B0604020202020204" pitchFamily="34" charset="0"/>
                <a:cs typeface="Arial" panose="020B0604020202020204" pitchFamily="34" charset="0"/>
              </a:rPr>
              <a:t>principales desafíos </a:t>
            </a:r>
            <a:r>
              <a:rPr lang="es-GT" sz="1800" b="0" dirty="0">
                <a:solidFill>
                  <a:schemeClr val="tx1"/>
                </a:solidFill>
                <a:latin typeface="Arial" panose="020B0604020202020204" pitchFamily="34" charset="0"/>
                <a:cs typeface="Arial" panose="020B0604020202020204" pitchFamily="34" charset="0"/>
              </a:rPr>
              <a:t>de “</a:t>
            </a:r>
            <a:r>
              <a:rPr lang="es-GT" sz="1800" b="0" u="sng" dirty="0">
                <a:solidFill>
                  <a:schemeClr val="tx1"/>
                </a:solidFill>
                <a:latin typeface="Arial" panose="020B0604020202020204" pitchFamily="34" charset="0"/>
                <a:cs typeface="Arial" panose="020B0604020202020204" pitchFamily="34" charset="0"/>
              </a:rPr>
              <a:t>la Institución</a:t>
            </a:r>
            <a:r>
              <a:rPr lang="es-GT" sz="1800" b="0" dirty="0">
                <a:solidFill>
                  <a:schemeClr val="tx1"/>
                </a:solidFill>
                <a:latin typeface="Arial" panose="020B0604020202020204" pitchFamily="34" charset="0"/>
                <a:cs typeface="Arial" panose="020B0604020202020204" pitchFamily="34" charset="0"/>
              </a:rPr>
              <a:t>” en cuanto al uso de los recursos públicos y el cumplimiento de los planes nacionales son:</a:t>
            </a:r>
          </a:p>
          <a:p>
            <a:pPr algn="just">
              <a:lnSpc>
                <a:spcPct val="150000"/>
              </a:lnSpc>
            </a:pPr>
            <a:endParaRPr lang="es-GT" sz="1000" b="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CR" sz="1400" dirty="0">
                <a:latin typeface="Arial" panose="020B0604020202020204" pitchFamily="34" charset="0"/>
                <a:ea typeface="Calibri" panose="020F0502020204030204" pitchFamily="34" charset="0"/>
                <a:cs typeface="Arial" panose="020B0604020202020204" pitchFamily="34" charset="0"/>
              </a:rPr>
              <a:t>Incrementar la cobertura de del seguro agrícola por riesgo climático como una acción del MAGA, tendiente a la protección de la actividad productiva de pequeños agricultores, ante la ocurrencia de fenómenos meteorológicos relacionados con sequía y exceso de lluvia.</a:t>
            </a:r>
            <a:endParaRPr lang="es-MX" sz="14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pPr>
            <a:r>
              <a:rPr lang="es-CR" sz="1400" dirty="0">
                <a:effectLst/>
                <a:latin typeface="Arial" panose="020B0604020202020204" pitchFamily="34" charset="0"/>
                <a:ea typeface="Calibri" panose="020F0502020204030204" pitchFamily="34" charset="0"/>
                <a:cs typeface="Arial" panose="020B0604020202020204" pitchFamily="34" charset="0"/>
              </a:rPr>
              <a:t> </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CR" sz="1400" dirty="0">
                <a:effectLst/>
                <a:latin typeface="Arial" panose="020B0604020202020204" pitchFamily="34" charset="0"/>
                <a:ea typeface="Calibri" panose="020F0502020204030204" pitchFamily="34" charset="0"/>
                <a:cs typeface="Arial" panose="020B0604020202020204" pitchFamily="34" charset="0"/>
              </a:rPr>
              <a:t>Actualizar el Reglamento Orgánico Interno con la finalidad de normar la estructura orgánica y funcionamiento de la institución, que sea compatible con la Normativa Legal vigente, y que responda al quehacer para el cual fue creado. (Actualización del Reglamento Orgánico Interno con la oportunidad de generar y gestionar normativas (Acuerdo Gubernativo).</a:t>
            </a:r>
            <a:endParaRPr lang="es-GT" sz="14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15000"/>
              </a:lnSpc>
            </a:pPr>
            <a:r>
              <a:rPr lang="es-CR" sz="1400" dirty="0">
                <a:effectLst/>
                <a:latin typeface="Arial" panose="020B0604020202020204" pitchFamily="34" charset="0"/>
                <a:ea typeface="Calibri" panose="020F0502020204030204" pitchFamily="34" charset="0"/>
                <a:cs typeface="Arial" panose="020B0604020202020204" pitchFamily="34" charset="0"/>
              </a:rPr>
              <a:t> </a:t>
            </a:r>
            <a:endParaRPr lang="es-GT"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550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9"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096000" y="3936678"/>
            <a:ext cx="1992198" cy="338554"/>
          </a:xfrm>
          <a:prstGeom prst="rect">
            <a:avLst/>
          </a:prstGeom>
          <a:noFill/>
        </p:spPr>
        <p:txBody>
          <a:bodyPr wrap="square" rtlCol="0">
            <a:spAutoFit/>
          </a:bodyPr>
          <a:lstStyle/>
          <a:p>
            <a:r>
              <a:rPr lang="es-GT" sz="800" b="1" dirty="0">
                <a:solidFill>
                  <a:srgbClr val="10304B"/>
                </a:solidFill>
                <a:latin typeface="Montserrat SemiBold" pitchFamily="2" charset="77"/>
              </a:rPr>
              <a:t>Ministerio de Agricultura, Ganadería y Alimentación </a:t>
            </a:r>
          </a:p>
        </p:txBody>
      </p:sp>
    </p:spTree>
    <p:extLst>
      <p:ext uri="{BB962C8B-B14F-4D97-AF65-F5344CB8AC3E}">
        <p14:creationId xmlns:p14="http://schemas.microsoft.com/office/powerpoint/2010/main" val="14644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82992" y="2765452"/>
            <a:ext cx="8678523" cy="1938992"/>
          </a:xfrm>
          <a:prstGeom prst="rect">
            <a:avLst/>
          </a:prstGeom>
          <a:noFill/>
        </p:spPr>
        <p:txBody>
          <a:bodyPr wrap="square" rtlCol="0">
            <a:spAutoFit/>
          </a:bodyPr>
          <a:lstStyle/>
          <a:p>
            <a:pPr algn="ctr"/>
            <a:r>
              <a:rPr lang="es-GT" sz="4000" b="1" dirty="0">
                <a:solidFill>
                  <a:srgbClr val="FFC000"/>
                </a:solidFill>
                <a:latin typeface="Montserrat" pitchFamily="2" charset="77"/>
              </a:rPr>
              <a:t>PARTE GENERAL</a:t>
            </a:r>
          </a:p>
          <a:p>
            <a:pPr algn="ctr"/>
            <a:r>
              <a:rPr lang="es-GT" sz="4000" b="1" dirty="0">
                <a:solidFill>
                  <a:schemeClr val="bg1"/>
                </a:solidFill>
                <a:latin typeface="Montserrat" pitchFamily="2" charset="77"/>
              </a:rPr>
              <a:t>EJECUCIÓN PRESUPUESTARIA</a:t>
            </a:r>
          </a:p>
        </p:txBody>
      </p:sp>
      <p:sp>
        <p:nvSpPr>
          <p:cNvPr id="7" name="Elipse 6">
            <a:extLst>
              <a:ext uri="{FF2B5EF4-FFF2-40B4-BE49-F238E27FC236}">
                <a16:creationId xmlns:a16="http://schemas.microsoft.com/office/drawing/2014/main" id="{CAD103A4-3EDE-631B-A7DD-8A5E10EFEAB6}"/>
              </a:ext>
            </a:extLst>
          </p:cNvPr>
          <p:cNvSpPr/>
          <p:nvPr/>
        </p:nvSpPr>
        <p:spPr>
          <a:xfrm>
            <a:off x="976186" y="2461468"/>
            <a:ext cx="1768847"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5400" b="1" dirty="0">
                <a:solidFill>
                  <a:srgbClr val="001E6C"/>
                </a:solidFill>
                <a:latin typeface="Montserrat ExtraBold" pitchFamily="2" charset="77"/>
              </a:rPr>
              <a:t>1</a:t>
            </a:r>
          </a:p>
        </p:txBody>
      </p:sp>
    </p:spTree>
    <p:extLst>
      <p:ext uri="{BB962C8B-B14F-4D97-AF65-F5344CB8AC3E}">
        <p14:creationId xmlns:p14="http://schemas.microsoft.com/office/powerpoint/2010/main" val="368400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304431" y="809469"/>
            <a:ext cx="9248644" cy="9593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CIFRAS GENERALES DEL PRESUPUESTO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Marcador de contenido 6">
            <a:extLst>
              <a:ext uri="{FF2B5EF4-FFF2-40B4-BE49-F238E27FC236}">
                <a16:creationId xmlns:a16="http://schemas.microsoft.com/office/drawing/2014/main" id="{F33F7166-B4C9-B691-5ADB-F6D3FCCDA9F4}"/>
              </a:ext>
            </a:extLst>
          </p:cNvPr>
          <p:cNvSpPr txBox="1">
            <a:spLocks/>
          </p:cNvSpPr>
          <p:nvPr/>
        </p:nvSpPr>
        <p:spPr>
          <a:xfrm>
            <a:off x="818606" y="1822262"/>
            <a:ext cx="4585065" cy="461417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B0E7C88F-08E6-7147-7AEF-FE0DEDA86B5E}"/>
              </a:ext>
            </a:extLst>
          </p:cNvPr>
          <p:cNvSpPr txBox="1">
            <a:spLocks/>
          </p:cNvSpPr>
          <p:nvPr/>
        </p:nvSpPr>
        <p:spPr>
          <a:xfrm>
            <a:off x="4727230" y="1773310"/>
            <a:ext cx="5969727"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1,721.9 Millones</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A2538C85-4655-8262-616B-1531E9A5219F}"/>
              </a:ext>
            </a:extLst>
          </p:cNvPr>
          <p:cNvSpPr txBox="1">
            <a:spLocks/>
          </p:cNvSpPr>
          <p:nvPr/>
        </p:nvSpPr>
        <p:spPr>
          <a:xfrm>
            <a:off x="4810356" y="3214715"/>
            <a:ext cx="5969727"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1,640.6 Millones</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21908DAC-8C5D-D573-7E6E-DA690368235C}"/>
              </a:ext>
            </a:extLst>
          </p:cNvPr>
          <p:cNvSpPr txBox="1">
            <a:spLocks/>
          </p:cNvSpPr>
          <p:nvPr/>
        </p:nvSpPr>
        <p:spPr>
          <a:xfrm>
            <a:off x="4810356" y="4656124"/>
            <a:ext cx="5969727"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81.3 Millones</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18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304431" y="839451"/>
            <a:ext cx="8673737" cy="9443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CIFRAS GENERALES DEL PRESUPUESTO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Marcador de contenido 6">
            <a:extLst>
              <a:ext uri="{FF2B5EF4-FFF2-40B4-BE49-F238E27FC236}">
                <a16:creationId xmlns:a16="http://schemas.microsoft.com/office/drawing/2014/main" id="{8811B6E6-3BF9-3D36-AE48-A49469A2FAF8}"/>
              </a:ext>
            </a:extLst>
          </p:cNvPr>
          <p:cNvSpPr txBox="1">
            <a:spLocks/>
          </p:cNvSpPr>
          <p:nvPr/>
        </p:nvSpPr>
        <p:spPr>
          <a:xfrm>
            <a:off x="3071030" y="2514733"/>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3000" b="1" dirty="0">
                <a:latin typeface="Arial" panose="020B0604020202020204" pitchFamily="34" charset="0"/>
                <a:cs typeface="Arial" panose="020B0604020202020204" pitchFamily="34" charset="0"/>
              </a:rPr>
              <a:t>Porcentaje de ejecución</a:t>
            </a:r>
            <a:r>
              <a:rPr lang="es-GT" sz="2600" b="1" dirty="0">
                <a:latin typeface="Arial" panose="020B0604020202020204" pitchFamily="34" charset="0"/>
                <a:cs typeface="Arial" panose="020B0604020202020204" pitchFamily="34" charset="0"/>
              </a:rPr>
              <a:t>:</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3AC485ED-8EFF-15DC-3BE8-DB94256C0DC6}"/>
              </a:ext>
            </a:extLst>
          </p:cNvPr>
          <p:cNvSpPr txBox="1">
            <a:spLocks/>
          </p:cNvSpPr>
          <p:nvPr/>
        </p:nvSpPr>
        <p:spPr>
          <a:xfrm>
            <a:off x="3645945" y="342900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chemeClr val="accent1">
                    <a:lumMod val="75000"/>
                  </a:schemeClr>
                </a:solidFill>
                <a:latin typeface="Arial" panose="020B0604020202020204" pitchFamily="34" charset="0"/>
                <a:cs typeface="Arial" panose="020B0604020202020204" pitchFamily="34" charset="0"/>
              </a:rPr>
              <a:t>95.3%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40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995083" y="71447"/>
            <a:ext cx="10883153" cy="92643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EN QUÉ UTILIZA EL DINERO “</a:t>
            </a:r>
            <a:r>
              <a:rPr lang="es-GT" sz="2400" b="1" u="sng" dirty="0">
                <a:latin typeface="Arial" panose="020B0604020202020204" pitchFamily="34" charset="0"/>
                <a:cs typeface="Arial" panose="020B0604020202020204" pitchFamily="34" charset="0"/>
              </a:rPr>
              <a:t>NOMBRE DE LA INSTITUCIÓN</a:t>
            </a:r>
            <a:r>
              <a:rPr lang="es-GT" sz="2400" b="1" dirty="0">
                <a:latin typeface="Arial" panose="020B0604020202020204" pitchFamily="34" charset="0"/>
                <a:cs typeface="Arial" panose="020B0604020202020204" pitchFamily="34" charset="0"/>
              </a:rPr>
              <a:t>”?</a:t>
            </a:r>
            <a:endParaRPr kumimoji="0" lang="es-GT"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Título 1">
            <a:extLst>
              <a:ext uri="{FF2B5EF4-FFF2-40B4-BE49-F238E27FC236}">
                <a16:creationId xmlns:a16="http://schemas.microsoft.com/office/drawing/2014/main" id="{8B631EF4-41E9-2AE1-3FB7-6CA2FCA861A9}"/>
              </a:ext>
            </a:extLst>
          </p:cNvPr>
          <p:cNvSpPr txBox="1">
            <a:spLocks/>
          </p:cNvSpPr>
          <p:nvPr/>
        </p:nvSpPr>
        <p:spPr>
          <a:xfrm>
            <a:off x="10441219" y="2630187"/>
            <a:ext cx="1741816" cy="13501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400" b="0" dirty="0">
                <a:latin typeface="Arial" panose="020B0604020202020204" pitchFamily="34" charset="0"/>
                <a:cs typeface="Arial" panose="020B0604020202020204" pitchFamily="34" charset="0"/>
              </a:rPr>
            </a:br>
            <a:r>
              <a:rPr lang="es-GT" sz="1400" b="0" dirty="0">
                <a:latin typeface="Arial" panose="020B0604020202020204" pitchFamily="34" charset="0"/>
                <a:cs typeface="Arial" panose="020B0604020202020204" pitchFamily="34" charset="0"/>
              </a:rPr>
              <a:t>El gasto se divide </a:t>
            </a:r>
          </a:p>
          <a:p>
            <a:pPr>
              <a:lnSpc>
                <a:spcPct val="150000"/>
              </a:lnSpc>
            </a:pPr>
            <a:r>
              <a:rPr lang="es-GT" sz="1400" b="0" dirty="0">
                <a:latin typeface="Arial" panose="020B0604020202020204" pitchFamily="34" charset="0"/>
                <a:cs typeface="Arial" panose="020B0604020202020204" pitchFamily="34" charset="0"/>
              </a:rPr>
              <a:t>en </a:t>
            </a:r>
            <a:r>
              <a:rPr lang="es-GT" sz="2000" dirty="0">
                <a:solidFill>
                  <a:srgbClr val="FF0000"/>
                </a:solidFill>
                <a:latin typeface="Arial" panose="020B0604020202020204" pitchFamily="34" charset="0"/>
                <a:cs typeface="Arial" panose="020B0604020202020204" pitchFamily="34" charset="0"/>
              </a:rPr>
              <a:t>9 </a:t>
            </a:r>
            <a:r>
              <a:rPr lang="es-GT" sz="1400" b="0" dirty="0">
                <a:latin typeface="Arial" panose="020B0604020202020204" pitchFamily="34" charset="0"/>
                <a:cs typeface="Arial" panose="020B0604020202020204" pitchFamily="34" charset="0"/>
              </a:rPr>
              <a:t>grupos</a:t>
            </a:r>
            <a:br>
              <a:rPr lang="es-GT" sz="1400" b="0" dirty="0">
                <a:solidFill>
                  <a:schemeClr val="accent1">
                    <a:lumMod val="50000"/>
                  </a:schemeClr>
                </a:solidFill>
                <a:latin typeface="Arial" panose="020B0604020202020204" pitchFamily="34" charset="0"/>
                <a:cs typeface="Arial" panose="020B0604020202020204" pitchFamily="34" charset="0"/>
              </a:rPr>
            </a:br>
            <a:endParaRPr lang="es-GT" sz="1400" b="0"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6A0C5638-8CD7-4588-A56D-0DC105EC0A17}"/>
              </a:ext>
            </a:extLst>
          </p:cNvPr>
          <p:cNvSpPr txBox="1">
            <a:spLocks/>
          </p:cNvSpPr>
          <p:nvPr/>
        </p:nvSpPr>
        <p:spPr>
          <a:xfrm>
            <a:off x="232342" y="900318"/>
            <a:ext cx="2681188" cy="515085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200" b="0" dirty="0">
                <a:solidFill>
                  <a:schemeClr val="tx1"/>
                </a:solidFill>
                <a:latin typeface="Arial" panose="020B0604020202020204" pitchFamily="34" charset="0"/>
                <a:cs typeface="Arial" panose="020B0604020202020204" pitchFamily="34" charset="0"/>
              </a:rPr>
              <a:t>El dinero conque cuenta el MAGA, se usa para la adquisición de bienes y servicios, que permiten atender a la población, que incluyen a productores agrícolas y pecuarios y a las comunidades rurales y, el traslado de recursos a entidades (ICTA, INDECA, MOSCAMED, FAO, Organizaciones de productores,  y productores agropecuarios individuales (préstamos y recursos no retornables).</a:t>
            </a:r>
          </a:p>
          <a:p>
            <a:pPr algn="just">
              <a:lnSpc>
                <a:spcPct val="150000"/>
              </a:lnSpc>
            </a:pPr>
            <a:r>
              <a:rPr lang="es-GT" sz="12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1200" dirty="0">
                <a:solidFill>
                  <a:schemeClr val="tx1"/>
                </a:solidFill>
                <a:latin typeface="Arial" panose="020B0604020202020204" pitchFamily="34" charset="0"/>
                <a:cs typeface="Arial" panose="020B0604020202020204" pitchFamily="34" charset="0"/>
              </a:rPr>
              <a:t>grupos de gasto</a:t>
            </a:r>
            <a:r>
              <a:rPr lang="es-GT" sz="1200" b="0" dirty="0">
                <a:solidFill>
                  <a:schemeClr val="tx1"/>
                </a:solidFill>
                <a:latin typeface="Arial" panose="020B0604020202020204" pitchFamily="34" charset="0"/>
                <a:cs typeface="Arial" panose="020B0604020202020204" pitchFamily="34" charset="0"/>
              </a:rPr>
              <a:t>, adjunto del </a:t>
            </a:r>
            <a:r>
              <a:rPr lang="es-GT" sz="1200" dirty="0">
                <a:solidFill>
                  <a:schemeClr val="tx1"/>
                </a:solidFill>
                <a:latin typeface="Arial" panose="020B0604020202020204" pitchFamily="34" charset="0"/>
                <a:cs typeface="Arial" panose="020B0604020202020204" pitchFamily="34" charset="0"/>
              </a:rPr>
              <a:t>tercer cuatrimestre de 2022.</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1ACE9E08-2343-9683-172D-A1151A078F22}"/>
              </a:ext>
            </a:extLst>
          </p:cNvPr>
          <p:cNvGraphicFramePr>
            <a:graphicFrameLocks noGrp="1"/>
          </p:cNvGraphicFramePr>
          <p:nvPr>
            <p:extLst>
              <p:ext uri="{D42A27DB-BD31-4B8C-83A1-F6EECF244321}">
                <p14:modId xmlns:p14="http://schemas.microsoft.com/office/powerpoint/2010/main" val="673096142"/>
              </p:ext>
            </p:extLst>
          </p:nvPr>
        </p:nvGraphicFramePr>
        <p:xfrm>
          <a:off x="3119718" y="900318"/>
          <a:ext cx="7368988" cy="5249816"/>
        </p:xfrm>
        <a:graphic>
          <a:graphicData uri="http://schemas.openxmlformats.org/drawingml/2006/table">
            <a:tbl>
              <a:tblPr firstRow="1" firstCol="1" bandRow="1">
                <a:tableStyleId>{BDBED569-4797-4DF1-A0F4-6AAB3CD982D8}</a:tableStyleId>
              </a:tblPr>
              <a:tblGrid>
                <a:gridCol w="4032389">
                  <a:extLst>
                    <a:ext uri="{9D8B030D-6E8A-4147-A177-3AD203B41FA5}">
                      <a16:colId xmlns:a16="http://schemas.microsoft.com/office/drawing/2014/main" val="2672708366"/>
                    </a:ext>
                  </a:extLst>
                </a:gridCol>
                <a:gridCol w="890442">
                  <a:extLst>
                    <a:ext uri="{9D8B030D-6E8A-4147-A177-3AD203B41FA5}">
                      <a16:colId xmlns:a16="http://schemas.microsoft.com/office/drawing/2014/main" val="213117785"/>
                    </a:ext>
                  </a:extLst>
                </a:gridCol>
                <a:gridCol w="982558">
                  <a:extLst>
                    <a:ext uri="{9D8B030D-6E8A-4147-A177-3AD203B41FA5}">
                      <a16:colId xmlns:a16="http://schemas.microsoft.com/office/drawing/2014/main" val="3306631904"/>
                    </a:ext>
                  </a:extLst>
                </a:gridCol>
                <a:gridCol w="839267">
                  <a:extLst>
                    <a:ext uri="{9D8B030D-6E8A-4147-A177-3AD203B41FA5}">
                      <a16:colId xmlns:a16="http://schemas.microsoft.com/office/drawing/2014/main" val="3037481841"/>
                    </a:ext>
                  </a:extLst>
                </a:gridCol>
                <a:gridCol w="624332">
                  <a:extLst>
                    <a:ext uri="{9D8B030D-6E8A-4147-A177-3AD203B41FA5}">
                      <a16:colId xmlns:a16="http://schemas.microsoft.com/office/drawing/2014/main" val="627791581"/>
                    </a:ext>
                  </a:extLst>
                </a:gridCol>
              </a:tblGrid>
              <a:tr h="339643">
                <a:tc>
                  <a:txBody>
                    <a:bodyPr/>
                    <a:lstStyle/>
                    <a:p>
                      <a:pPr algn="ctr">
                        <a:lnSpc>
                          <a:spcPct val="107000"/>
                        </a:lnSpc>
                        <a:spcAft>
                          <a:spcPts val="800"/>
                        </a:spcAft>
                      </a:pPr>
                      <a:r>
                        <a:rPr lang="es-GT" sz="1100" dirty="0">
                          <a:effectLst/>
                        </a:rPr>
                        <a:t>Grupo de gasto</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Vigente</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Devengado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Saldo por devengar</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a:t>
                      </a:r>
                      <a:br>
                        <a:rPr lang="es-GT" sz="1100">
                          <a:effectLst/>
                        </a:rPr>
                      </a:br>
                      <a:r>
                        <a:rPr lang="es-GT" sz="1100">
                          <a:effectLst/>
                        </a:rPr>
                        <a:t>Ejec</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extLst>
                  <a:ext uri="{0D108BD9-81ED-4DB2-BD59-A6C34878D82A}">
                    <a16:rowId xmlns:a16="http://schemas.microsoft.com/office/drawing/2014/main" val="443523479"/>
                  </a:ext>
                </a:extLst>
              </a:tr>
              <a:tr h="483437">
                <a:tc>
                  <a:txBody>
                    <a:bodyPr/>
                    <a:lstStyle/>
                    <a:p>
                      <a:pPr algn="just">
                        <a:lnSpc>
                          <a:spcPct val="107000"/>
                        </a:lnSpc>
                        <a:spcAft>
                          <a:spcPts val="800"/>
                        </a:spcAft>
                      </a:pPr>
                      <a:r>
                        <a:rPr lang="es-GT" sz="1100">
                          <a:effectLst/>
                        </a:rPr>
                        <a:t>000 Servicios personales: Sueldos y honorarios a trabajadores y personal que presta servicios temporales</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508.5</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500.5</a:t>
                      </a:r>
                    </a:p>
                  </a:txBody>
                  <a:tcPr marL="54199" marR="54199" marT="7970" marB="0" anchor="ctr"/>
                </a:tc>
                <a:tc>
                  <a:txBody>
                    <a:bodyPr/>
                    <a:lstStyle/>
                    <a:p>
                      <a:pPr algn="ctr">
                        <a:lnSpc>
                          <a:spcPct val="107000"/>
                        </a:lnSpc>
                        <a:spcAft>
                          <a:spcPts val="800"/>
                        </a:spcAft>
                      </a:pPr>
                      <a:r>
                        <a:rPr lang="es-GT" sz="1100" dirty="0">
                          <a:effectLst/>
                        </a:rPr>
                        <a:t>8.0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98.4</a:t>
                      </a:r>
                    </a:p>
                  </a:txBody>
                  <a:tcPr marL="54199" marR="54199" marT="7970" marB="0" anchor="ctr"/>
                </a:tc>
                <a:extLst>
                  <a:ext uri="{0D108BD9-81ED-4DB2-BD59-A6C34878D82A}">
                    <a16:rowId xmlns:a16="http://schemas.microsoft.com/office/drawing/2014/main" val="2874264575"/>
                  </a:ext>
                </a:extLst>
              </a:tr>
              <a:tr h="339643">
                <a:tc>
                  <a:txBody>
                    <a:bodyPr/>
                    <a:lstStyle/>
                    <a:p>
                      <a:pPr algn="just">
                        <a:lnSpc>
                          <a:spcPct val="107000"/>
                        </a:lnSpc>
                        <a:spcAft>
                          <a:spcPts val="800"/>
                        </a:spcAft>
                      </a:pPr>
                      <a:r>
                        <a:rPr lang="es-GT" sz="1100">
                          <a:effectLst/>
                        </a:rPr>
                        <a:t>100 Servicios no personales: Energía eléctrica, agua, internet, reparaciones de equipo de transporte etc.</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101.3</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92.7</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8.6</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91.5</a:t>
                      </a:r>
                    </a:p>
                  </a:txBody>
                  <a:tcPr marL="54199" marR="54199" marT="7970" marB="0" anchor="ctr"/>
                </a:tc>
                <a:extLst>
                  <a:ext uri="{0D108BD9-81ED-4DB2-BD59-A6C34878D82A}">
                    <a16:rowId xmlns:a16="http://schemas.microsoft.com/office/drawing/2014/main" val="3800463454"/>
                  </a:ext>
                </a:extLst>
              </a:tr>
              <a:tr h="339643">
                <a:tc>
                  <a:txBody>
                    <a:bodyPr/>
                    <a:lstStyle/>
                    <a:p>
                      <a:pPr algn="just">
                        <a:lnSpc>
                          <a:spcPct val="107000"/>
                        </a:lnSpc>
                        <a:spcAft>
                          <a:spcPts val="800"/>
                        </a:spcAft>
                      </a:pPr>
                      <a:r>
                        <a:rPr lang="es-GT" sz="1100">
                          <a:effectLst/>
                        </a:rPr>
                        <a:t>200 Materiales y suministros: Para compra de alimentos, semillas, papel de escritorio, plántulas etc.</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439.0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388.1</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50.9</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84.4</a:t>
                      </a:r>
                    </a:p>
                  </a:txBody>
                  <a:tcPr marL="54199" marR="54199" marT="7970" marB="0" anchor="ctr"/>
                </a:tc>
                <a:extLst>
                  <a:ext uri="{0D108BD9-81ED-4DB2-BD59-A6C34878D82A}">
                    <a16:rowId xmlns:a16="http://schemas.microsoft.com/office/drawing/2014/main" val="1143877868"/>
                  </a:ext>
                </a:extLst>
              </a:tr>
              <a:tr h="509449">
                <a:tc>
                  <a:txBody>
                    <a:bodyPr/>
                    <a:lstStyle/>
                    <a:p>
                      <a:pPr algn="just">
                        <a:lnSpc>
                          <a:spcPct val="107000"/>
                        </a:lnSpc>
                        <a:spcAft>
                          <a:spcPts val="800"/>
                        </a:spcAft>
                      </a:pPr>
                      <a:r>
                        <a:rPr lang="es-GT" sz="1100" dirty="0">
                          <a:effectLst/>
                        </a:rPr>
                        <a:t>300 Propiedad, planta, equipo e intangibles: Compra de computadoras, inversión en sistemas de riego, compra de vehículos y otros</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80.9</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74.7</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6.2</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92.3</a:t>
                      </a:r>
                    </a:p>
                  </a:txBody>
                  <a:tcPr marL="54199" marR="54199" marT="7970" marB="0" anchor="ctr"/>
                </a:tc>
                <a:extLst>
                  <a:ext uri="{0D108BD9-81ED-4DB2-BD59-A6C34878D82A}">
                    <a16:rowId xmlns:a16="http://schemas.microsoft.com/office/drawing/2014/main" val="1366965355"/>
                  </a:ext>
                </a:extLst>
              </a:tr>
              <a:tr h="509449">
                <a:tc>
                  <a:txBody>
                    <a:bodyPr/>
                    <a:lstStyle/>
                    <a:p>
                      <a:pPr algn="just">
                        <a:lnSpc>
                          <a:spcPct val="107000"/>
                        </a:lnSpc>
                        <a:spcAft>
                          <a:spcPts val="800"/>
                        </a:spcAft>
                      </a:pPr>
                      <a:r>
                        <a:rPr lang="es-GT" sz="1100" dirty="0">
                          <a:effectLst/>
                        </a:rPr>
                        <a:t>400 Transferencias corrientes: Traslado de recursos a entidades descentralizadas, autónomas, pago de estipendios, prestaciones al personal.</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435.8</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429.3</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6.5</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98.5</a:t>
                      </a:r>
                    </a:p>
                  </a:txBody>
                  <a:tcPr marL="54199" marR="54199" marT="7970" marB="0" anchor="ctr"/>
                </a:tc>
                <a:extLst>
                  <a:ext uri="{0D108BD9-81ED-4DB2-BD59-A6C34878D82A}">
                    <a16:rowId xmlns:a16="http://schemas.microsoft.com/office/drawing/2014/main" val="1251892037"/>
                  </a:ext>
                </a:extLst>
              </a:tr>
              <a:tr h="644573">
                <a:tc>
                  <a:txBody>
                    <a:bodyPr/>
                    <a:lstStyle/>
                    <a:p>
                      <a:pPr algn="just">
                        <a:lnSpc>
                          <a:spcPct val="107000"/>
                        </a:lnSpc>
                        <a:spcAft>
                          <a:spcPts val="800"/>
                        </a:spcAft>
                      </a:pPr>
                      <a:r>
                        <a:rPr lang="es-GT" sz="1100" dirty="0">
                          <a:effectLst/>
                        </a:rPr>
                        <a:t>500 Transferencias de capital: Compra de tierras (Aporte a </a:t>
                      </a:r>
                      <a:r>
                        <a:rPr lang="es-GT" sz="1100" dirty="0" err="1">
                          <a:effectLst/>
                        </a:rPr>
                        <a:t>Fontierras</a:t>
                      </a:r>
                      <a:r>
                        <a:rPr lang="es-GT" sz="1100" dirty="0">
                          <a:effectLst/>
                        </a:rPr>
                        <a:t>), traslado de recursos a productores organizados en asociaciones y cooperativas (sin retorno)</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99.4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99.4</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0.0</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100.0</a:t>
                      </a:r>
                    </a:p>
                  </a:txBody>
                  <a:tcPr marL="54199" marR="54199" marT="7970" marB="0" anchor="ctr"/>
                </a:tc>
                <a:extLst>
                  <a:ext uri="{0D108BD9-81ED-4DB2-BD59-A6C34878D82A}">
                    <a16:rowId xmlns:a16="http://schemas.microsoft.com/office/drawing/2014/main" val="2237886149"/>
                  </a:ext>
                </a:extLst>
              </a:tr>
              <a:tr h="339643">
                <a:tc>
                  <a:txBody>
                    <a:bodyPr/>
                    <a:lstStyle/>
                    <a:p>
                      <a:pPr algn="just">
                        <a:lnSpc>
                          <a:spcPct val="107000"/>
                        </a:lnSpc>
                        <a:spcAft>
                          <a:spcPts val="800"/>
                        </a:spcAft>
                      </a:pPr>
                      <a:r>
                        <a:rPr lang="es-GT" sz="1100">
                          <a:effectLst/>
                        </a:rPr>
                        <a:t>600 Activos financieros: Para préstamos a productores organizados con retorno.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20.6</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20.1</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0.6</a:t>
                      </a:r>
                    </a:p>
                  </a:txBody>
                  <a:tcPr marL="54199" marR="54199" marT="7970" marB="0" anchor="ctr"/>
                </a:tc>
                <a:tc>
                  <a:txBody>
                    <a:bodyPr/>
                    <a:lstStyle/>
                    <a:p>
                      <a:pPr algn="ctr">
                        <a:lnSpc>
                          <a:spcPct val="107000"/>
                        </a:lnSpc>
                        <a:spcAft>
                          <a:spcPts val="800"/>
                        </a:spcAft>
                      </a:pPr>
                      <a:r>
                        <a:rPr lang="es-GT" sz="1100" dirty="0">
                          <a:effectLst/>
                        </a:rPr>
                        <a:t>97.3</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extLst>
                  <a:ext uri="{0D108BD9-81ED-4DB2-BD59-A6C34878D82A}">
                    <a16:rowId xmlns:a16="http://schemas.microsoft.com/office/drawing/2014/main" val="1135400700"/>
                  </a:ext>
                </a:extLst>
              </a:tr>
              <a:tr h="1071956">
                <a:tc>
                  <a:txBody>
                    <a:bodyPr/>
                    <a:lstStyle/>
                    <a:p>
                      <a:pPr algn="just">
                        <a:lnSpc>
                          <a:spcPct val="107000"/>
                        </a:lnSpc>
                        <a:spcAft>
                          <a:spcPts val="800"/>
                        </a:spcAft>
                      </a:pPr>
                      <a:r>
                        <a:rPr lang="es-GT" sz="1100" dirty="0">
                          <a:effectLst/>
                        </a:rPr>
                        <a:t>800 OTROS GASTOS: Comprende gastos que generalmente se utilizan en las entidades descentralizadas o autónomas y en las empresas públicas, pero que en determinadas circunstancias pueden usarse en la Administración Central y que no han sido contemplados en los grupos, subgrupos o renglones anteriores</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0.5</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0.5</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rPr>
                        <a:t>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extLst>
                  <a:ext uri="{0D108BD9-81ED-4DB2-BD59-A6C34878D82A}">
                    <a16:rowId xmlns:a16="http://schemas.microsoft.com/office/drawing/2014/main" val="1798907131"/>
                  </a:ext>
                </a:extLst>
              </a:tr>
              <a:tr h="339643">
                <a:tc>
                  <a:txBody>
                    <a:bodyPr/>
                    <a:lstStyle/>
                    <a:p>
                      <a:pPr algn="just">
                        <a:lnSpc>
                          <a:spcPct val="107000"/>
                        </a:lnSpc>
                        <a:spcAft>
                          <a:spcPts val="800"/>
                        </a:spcAft>
                      </a:pPr>
                      <a:r>
                        <a:rPr lang="es-GT" sz="1100" dirty="0">
                          <a:effectLst/>
                        </a:rPr>
                        <a:t>900 Asignaciones globales: Para pago de sentencias judiciales por reinstalaciones</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a:effectLst/>
                        </a:rPr>
                        <a:t>35.9</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35.8</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0.1</a:t>
                      </a:r>
                    </a:p>
                  </a:txBody>
                  <a:tcPr marL="54199" marR="54199" marT="7970" marB="0" anchor="ctr"/>
                </a:tc>
                <a:tc>
                  <a:txBody>
                    <a:bodyPr/>
                    <a:lstStyle/>
                    <a:p>
                      <a:pPr algn="ctr">
                        <a:lnSpc>
                          <a:spcPct val="107000"/>
                        </a:lnSpc>
                        <a:spcAft>
                          <a:spcPts val="800"/>
                        </a:spcAft>
                      </a:pPr>
                      <a:r>
                        <a:rPr lang="es-GT" sz="1100" dirty="0">
                          <a:effectLst/>
                          <a:latin typeface="Calibri" panose="020F0502020204030204" pitchFamily="34" charset="0"/>
                          <a:ea typeface="Calibri" panose="020F0502020204030204" pitchFamily="34" charset="0"/>
                          <a:cs typeface="Times New Roman" panose="02020603050405020304" pitchFamily="18" charset="0"/>
                        </a:rPr>
                        <a:t>99.8</a:t>
                      </a:r>
                    </a:p>
                  </a:txBody>
                  <a:tcPr marL="54199" marR="54199" marT="7970" marB="0" anchor="ctr"/>
                </a:tc>
                <a:extLst>
                  <a:ext uri="{0D108BD9-81ED-4DB2-BD59-A6C34878D82A}">
                    <a16:rowId xmlns:a16="http://schemas.microsoft.com/office/drawing/2014/main" val="202299566"/>
                  </a:ext>
                </a:extLst>
              </a:tr>
              <a:tr h="169837">
                <a:tc>
                  <a:txBody>
                    <a:bodyPr/>
                    <a:lstStyle/>
                    <a:p>
                      <a:pPr algn="ctr">
                        <a:lnSpc>
                          <a:spcPct val="107000"/>
                        </a:lnSpc>
                        <a:spcAft>
                          <a:spcPts val="800"/>
                        </a:spcAft>
                      </a:pPr>
                      <a:r>
                        <a:rPr lang="es-GT" sz="1100" dirty="0">
                          <a:effectLst/>
                        </a:rPr>
                        <a:t>TOTAL </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b="1" dirty="0">
                          <a:effectLst/>
                        </a:rPr>
                        <a:t>1,721.9</a:t>
                      </a:r>
                      <a:endParaRPr lang="es-G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b="1" dirty="0">
                          <a:effectLst/>
                        </a:rPr>
                        <a:t>1,640.6</a:t>
                      </a:r>
                      <a:endParaRPr lang="es-G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b="1" dirty="0">
                          <a:effectLst/>
                        </a:rPr>
                        <a:t>308.3</a:t>
                      </a:r>
                      <a:endParaRPr lang="es-GT"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9" marR="54199" marT="7970" marB="0" anchor="ctr"/>
                </a:tc>
                <a:tc>
                  <a:txBody>
                    <a:bodyPr/>
                    <a:lstStyle/>
                    <a:p>
                      <a:pPr algn="ctr">
                        <a:lnSpc>
                          <a:spcPct val="107000"/>
                        </a:lnSpc>
                        <a:spcAft>
                          <a:spcPts val="800"/>
                        </a:spcAft>
                      </a:pPr>
                      <a:r>
                        <a:rPr lang="es-GT" sz="1100" b="1" dirty="0">
                          <a:effectLst/>
                          <a:latin typeface="Calibri" panose="020F0502020204030204" pitchFamily="34" charset="0"/>
                          <a:ea typeface="Calibri" panose="020F0502020204030204" pitchFamily="34" charset="0"/>
                          <a:cs typeface="Times New Roman" panose="02020603050405020304" pitchFamily="18" charset="0"/>
                        </a:rPr>
                        <a:t>95.3</a:t>
                      </a:r>
                    </a:p>
                  </a:txBody>
                  <a:tcPr marL="54199" marR="54199" marT="7970" marB="0" anchor="ctr"/>
                </a:tc>
                <a:extLst>
                  <a:ext uri="{0D108BD9-81ED-4DB2-BD59-A6C34878D82A}">
                    <a16:rowId xmlns:a16="http://schemas.microsoft.com/office/drawing/2014/main" val="1778419834"/>
                  </a:ext>
                </a:extLst>
              </a:tr>
            </a:tbl>
          </a:graphicData>
        </a:graphic>
      </p:graphicFrame>
    </p:spTree>
    <p:extLst>
      <p:ext uri="{BB962C8B-B14F-4D97-AF65-F5344CB8AC3E}">
        <p14:creationId xmlns:p14="http://schemas.microsoft.com/office/powerpoint/2010/main" val="238962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764786" y="249418"/>
            <a:ext cx="8673737" cy="8215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GRUPO DE GASTO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graphicFrame>
        <p:nvGraphicFramePr>
          <p:cNvPr id="4" name="3 Gráfico"/>
          <p:cNvGraphicFramePr/>
          <p:nvPr>
            <p:extLst>
              <p:ext uri="{D42A27DB-BD31-4B8C-83A1-F6EECF244321}">
                <p14:modId xmlns:p14="http://schemas.microsoft.com/office/powerpoint/2010/main" val="497439792"/>
              </p:ext>
            </p:extLst>
          </p:nvPr>
        </p:nvGraphicFramePr>
        <p:xfrm>
          <a:off x="565485" y="1070922"/>
          <a:ext cx="11285620" cy="5041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449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68839" y="432244"/>
            <a:ext cx="8619345" cy="97224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¿DESCRIBIR </a:t>
            </a:r>
            <a:r>
              <a:rPr lang="es-GT" sz="2800" b="1" dirty="0">
                <a:solidFill>
                  <a:prstClr val="black"/>
                </a:solidFill>
                <a:latin typeface="Arial" panose="020B0604020202020204" pitchFamily="34" charset="0"/>
                <a:cs typeface="Arial" panose="020B0604020202020204" pitchFamily="34" charset="0"/>
              </a:rPr>
              <a:t>CUÁL ES LA IMPORTANCIA DEL PAGO DE SERVIDORES PÚBLICOS?</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7531" y="362414"/>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FF9902D3-1BEC-87E9-A291-5E34B98D62EE}"/>
              </a:ext>
            </a:extLst>
          </p:cNvPr>
          <p:cNvSpPr txBox="1">
            <a:spLocks/>
          </p:cNvSpPr>
          <p:nvPr/>
        </p:nvSpPr>
        <p:spPr>
          <a:xfrm>
            <a:off x="8634778" y="2187964"/>
            <a:ext cx="3207895"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tx1"/>
                </a:solidFill>
                <a:latin typeface="Arial" panose="020B0604020202020204" pitchFamily="34" charset="0"/>
                <a:cs typeface="Arial" panose="020B0604020202020204" pitchFamily="34" charset="0"/>
              </a:rPr>
              <a:t> atendió y dio cobertura a </a:t>
            </a:r>
            <a:r>
              <a:rPr lang="es-GT" sz="2200" dirty="0">
                <a:solidFill>
                  <a:schemeClr val="tx1"/>
                </a:solidFill>
                <a:latin typeface="Arial" panose="020B0604020202020204" pitchFamily="34" charset="0"/>
                <a:cs typeface="Arial" panose="020B0604020202020204" pitchFamily="34" charset="0"/>
              </a:rPr>
              <a:t>730,092 guatemaltecos</a:t>
            </a:r>
            <a:endParaRPr lang="es-GT" sz="2200" b="0" dirty="0">
              <a:solidFill>
                <a:schemeClr val="tx1"/>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4FFF722-4EF8-43ED-91C0-D47C5AB617AE}"/>
              </a:ext>
            </a:extLst>
          </p:cNvPr>
          <p:cNvSpPr txBox="1">
            <a:spLocks/>
          </p:cNvSpPr>
          <p:nvPr/>
        </p:nvSpPr>
        <p:spPr>
          <a:xfrm>
            <a:off x="647509" y="1404485"/>
            <a:ext cx="7643051" cy="449810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GT" sz="1400" b="0" dirty="0">
                <a:solidFill>
                  <a:schemeClr val="tx1"/>
                </a:solidFill>
                <a:latin typeface="Arial" panose="020B0604020202020204" pitchFamily="34" charset="0"/>
                <a:cs typeface="Arial" panose="020B0604020202020204" pitchFamily="34" charset="0"/>
              </a:rPr>
              <a:t>El dinero utilizado en el pago de servidores públicos (grupo 0), aunque se clasifica como un gasto de funcionamiento, en realidad constituye el medio para prestar servicios o entregar bienes a la población beneficiaria: A efecto de brindar los servicios que presta el Ministerio de Agricultura, Ganadería y Alimentación. El MAGA cuenta con personal con cargo al  renglón  de gasto 011- Personal permanente-, personal con cargo al renglón  de gasto 022  -Personal temporal-, personal con cargo al renglón de gasto 029 -Otras  remuneraciones de personal temporal- y, personal con cargo al renglón de gasto 031 “jornales” –</a:t>
            </a:r>
            <a:r>
              <a:rPr lang="es-GT" sz="1400" b="0" dirty="0" err="1">
                <a:solidFill>
                  <a:schemeClr val="tx1"/>
                </a:solidFill>
                <a:latin typeface="Arial" panose="020B0604020202020204" pitchFamily="34" charset="0"/>
                <a:cs typeface="Arial" panose="020B0604020202020204" pitchFamily="34" charset="0"/>
              </a:rPr>
              <a:t>planilleros</a:t>
            </a:r>
            <a:r>
              <a:rPr lang="es-GT" sz="1400" b="0" dirty="0">
                <a:solidFill>
                  <a:schemeClr val="tx1"/>
                </a:solidFill>
                <a:latin typeface="Arial" panose="020B0604020202020204" pitchFamily="34" charset="0"/>
                <a:cs typeface="Arial" panose="020B0604020202020204" pitchFamily="34" charset="0"/>
              </a:rPr>
              <a:t>-</a:t>
            </a:r>
          </a:p>
          <a:p>
            <a:pPr algn="just"/>
            <a:r>
              <a:rPr lang="es-GT" sz="1400" b="0" dirty="0">
                <a:solidFill>
                  <a:schemeClr val="tx1"/>
                </a:solidFill>
                <a:latin typeface="Arial" panose="020B0604020202020204" pitchFamily="34" charset="0"/>
                <a:cs typeface="Arial" panose="020B0604020202020204" pitchFamily="34" charset="0"/>
              </a:rPr>
              <a:t> </a:t>
            </a:r>
          </a:p>
          <a:p>
            <a:pPr algn="just"/>
            <a:r>
              <a:rPr lang="es-GT" sz="1400" b="0" dirty="0">
                <a:solidFill>
                  <a:schemeClr val="tx1"/>
                </a:solidFill>
                <a:latin typeface="Arial" panose="020B0604020202020204" pitchFamily="34" charset="0"/>
                <a:cs typeface="Arial" panose="020B0604020202020204" pitchFamily="34" charset="0"/>
              </a:rPr>
              <a:t>Las contrataciones de servicios con cargo al renglón de gasto 029 “Otras remuneraciones de personal temporal”, los cuales no son servidores públicos,  obedece a la necesidad de contar con personal técnico y profesional especializado en las diferentes áreas en que acciona la Institución, considerando que no se cuenta con servidores con  cargo a los renglones de gasto 011 “Personal peramente” y 022 “Personal por contrato” en número suficiente y para las especialidades requeridas.</a:t>
            </a:r>
          </a:p>
          <a:p>
            <a:pPr algn="just"/>
            <a:endParaRPr lang="es-GT" sz="1400" b="0" dirty="0">
              <a:solidFill>
                <a:schemeClr val="tx1"/>
              </a:solidFill>
              <a:latin typeface="Arial" panose="020B0604020202020204" pitchFamily="34" charset="0"/>
              <a:cs typeface="Arial" panose="020B0604020202020204" pitchFamily="34" charset="0"/>
            </a:endParaRPr>
          </a:p>
          <a:p>
            <a:pPr algn="just"/>
            <a:r>
              <a:rPr lang="es-GT" sz="1400" b="0" dirty="0">
                <a:solidFill>
                  <a:schemeClr val="tx1"/>
                </a:solidFill>
                <a:latin typeface="Arial" panose="020B0604020202020204" pitchFamily="34" charset="0"/>
                <a:cs typeface="Arial" panose="020B0604020202020204" pitchFamily="34" charset="0"/>
              </a:rPr>
              <a:t>Los servidores públicos y personal temporal con que cuenta el MAGA, realizan las labores que permiten cumplir con las funciones que les son asignadas mediante la normativa vigente, a  favor de las comunidades rurales y productores agrícolas y pecuarios  del país, mediante capacitaciones , asistencia técnica, estudios de factibilidad de proyectos, campañas de vacunación de animales, certificaciones para exportación e importación de productos agrícolas  y pecuarios, estudios de suelos, mejoramiento del hogar rural, atención a la población en riesgo alimentario, dotación  de semillas etc. Todo en función de las políticas de desarrollo del Gobierno y los planes  de trabajo institucionales.</a:t>
            </a:r>
            <a:endParaRPr lang="es-GT" sz="14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8747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5715</TotalTime>
  <Words>3921</Words>
  <Application>Microsoft Office PowerPoint</Application>
  <PresentationFormat>Panorámica</PresentationFormat>
  <Paragraphs>467</Paragraphs>
  <Slides>33</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Calibri</vt:lpstr>
      <vt:lpstr>Montserrat</vt:lpstr>
      <vt:lpstr>Montserrat ExtraBold</vt:lpstr>
      <vt:lpstr>Montserrat SemiBold</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Wilverth Alfonso Ralda Soto</cp:lastModifiedBy>
  <cp:revision>111</cp:revision>
  <dcterms:created xsi:type="dcterms:W3CDTF">2022-04-29T16:34:54Z</dcterms:created>
  <dcterms:modified xsi:type="dcterms:W3CDTF">2023-01-03T21:40:58Z</dcterms:modified>
</cp:coreProperties>
</file>