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13" r:id="rId3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8B"/>
    <a:srgbClr val="00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54E89-07AC-AF51-2BCB-088A9A865BDA}" v="1" dt="2021-09-23T14:10:52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6fe8c01df737138de2a0eb37262056499683d4ec3a8123de2ed697d91226785c::" providerId="AD" clId="Web-{1E554E89-07AC-AF51-2BCB-088A9A865BDA}"/>
    <pc:docChg chg="delSld">
      <pc:chgData name="Usuario invitado" userId="S::urn:spo:anon#6fe8c01df737138de2a0eb37262056499683d4ec3a8123de2ed697d91226785c::" providerId="AD" clId="Web-{1E554E89-07AC-AF51-2BCB-088A9A865BDA}" dt="2021-09-23T14:10:52.418" v="0"/>
      <pc:docMkLst>
        <pc:docMk/>
      </pc:docMkLst>
      <pc:sldChg chg="del">
        <pc:chgData name="Usuario invitado" userId="S::urn:spo:anon#6fe8c01df737138de2a0eb37262056499683d4ec3a8123de2ed697d91226785c::" providerId="AD" clId="Web-{1E554E89-07AC-AF51-2BCB-088A9A865BDA}" dt="2021-09-23T14:10:52.418" v="0"/>
        <pc:sldMkLst>
          <pc:docMk/>
          <pc:sldMk cId="973524394" sldId="32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ordonez.AGRO\Desktop\8)%20CPCC%20SEGUNDO%20CUATRIMESTRE%202021%20CON%20TENDENCIAS\2)%20CUADROS%20Y%20GR&#193;FICAS\c)%20EJCXGPO%20DE%20GASTO\EXCEL%20EJXGPO%20GTO%20EN-AG%20202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ordonez.AGRO\Desktop\8)%20CPCC%20SEGUNDO%20CUATRIMESTRE%202021%20CON%20TENDENCIAS\2)%20CUADROS%20Y%20GR&#193;FICAS\e)%20FINALIDAD\FINALIDAD%20X%20ENTIDAD%20ABRIL%20DE%20202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92464521880411"/>
          <c:y val="2.4495420216498084E-2"/>
          <c:w val="0.66507535478119595"/>
          <c:h val="0.96312895842240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 INFORME'!$J$3</c:f>
              <c:strCache>
                <c:ptCount val="1"/>
                <c:pt idx="0">
                  <c:v>ASIGNADO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 INFORME'!$H$4:$I$12</c:f>
              <c:multiLvlStrCache>
                <c:ptCount val="9"/>
                <c:lvl>
                  <c:pt idx="0">
                    <c:v>Salarios, honorarios, etc.</c:v>
                  </c:pt>
                  <c:pt idx="1">
                    <c:v>Servicios básicos, mantenimiento etc.</c:v>
                  </c:pt>
                  <c:pt idx="2">
                    <c:v>Materiales, útiles, alimentos, etc.</c:v>
                  </c:pt>
                  <c:pt idx="3">
                    <c:v>Construcciones, equipo, etc</c:v>
                  </c:pt>
                  <c:pt idx="4">
                    <c:v>Traslado de fondos a instituciones y personas</c:v>
                  </c:pt>
                  <c:pt idx="5">
                    <c:v>Traslado de fondos para construcciones, equipo, etc.</c:v>
                  </c:pt>
                  <c:pt idx="6">
                    <c:v>Acciones, bonos, apoyo financiero para productores reembolsable y no reembolsable.</c:v>
                  </c:pt>
                  <c:pt idx="7">
                    <c:v>Otros gastos</c:v>
                  </c:pt>
                  <c:pt idx="8">
                    <c:v>Gastos imprevistos</c:v>
                  </c:pt>
                </c:lvl>
                <c:lvl>
                  <c:pt idx="0">
                    <c:v> 000</c:v>
                  </c:pt>
                  <c:pt idx="1">
                    <c:v> 100</c:v>
                  </c:pt>
                  <c:pt idx="2">
                    <c:v> 200</c:v>
                  </c:pt>
                  <c:pt idx="3">
                    <c:v> 300</c:v>
                  </c:pt>
                  <c:pt idx="4">
                    <c:v> 400</c:v>
                  </c:pt>
                  <c:pt idx="5">
                    <c:v> 500</c:v>
                  </c:pt>
                  <c:pt idx="6">
                    <c:v> 600</c:v>
                  </c:pt>
                  <c:pt idx="7">
                    <c:v> 800</c:v>
                  </c:pt>
                  <c:pt idx="8">
                    <c:v> 900</c:v>
                  </c:pt>
                </c:lvl>
              </c:multiLvlStrCache>
            </c:multiLvlStrRef>
          </c:cat>
          <c:val>
            <c:numRef>
              <c:f>'P INFORME'!$J$4:$J$12</c:f>
              <c:numCache>
                <c:formatCode>0.0</c:formatCode>
                <c:ptCount val="9"/>
                <c:pt idx="0">
                  <c:v>412.645263</c:v>
                </c:pt>
                <c:pt idx="1">
                  <c:v>220.510032</c:v>
                </c:pt>
                <c:pt idx="2">
                  <c:v>654.30354899999998</c:v>
                </c:pt>
                <c:pt idx="3">
                  <c:v>3.2764500000000001</c:v>
                </c:pt>
                <c:pt idx="4">
                  <c:v>304.50668300000001</c:v>
                </c:pt>
                <c:pt idx="5">
                  <c:v>30.6448</c:v>
                </c:pt>
                <c:pt idx="6">
                  <c:v>50.365000000000002</c:v>
                </c:pt>
                <c:pt idx="7">
                  <c:v>0</c:v>
                </c:pt>
                <c:pt idx="8">
                  <c:v>89.155223000000007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B-4CC6-A8C0-AED07A471440}"/>
            </c:ext>
          </c:extLst>
        </c:ser>
        <c:ser>
          <c:idx val="1"/>
          <c:order val="1"/>
          <c:tx>
            <c:strRef>
              <c:f>'P INFORME'!$K$3</c:f>
              <c:strCache>
                <c:ptCount val="1"/>
                <c:pt idx="0">
                  <c:v>VIGENTE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 INFORME'!$H$4:$I$12</c:f>
              <c:multiLvlStrCache>
                <c:ptCount val="9"/>
                <c:lvl>
                  <c:pt idx="0">
                    <c:v>Salarios, honorarios, etc.</c:v>
                  </c:pt>
                  <c:pt idx="1">
                    <c:v>Servicios básicos, mantenimiento etc.</c:v>
                  </c:pt>
                  <c:pt idx="2">
                    <c:v>Materiales, útiles, alimentos, etc.</c:v>
                  </c:pt>
                  <c:pt idx="3">
                    <c:v>Construcciones, equipo, etc</c:v>
                  </c:pt>
                  <c:pt idx="4">
                    <c:v>Traslado de fondos a instituciones y personas</c:v>
                  </c:pt>
                  <c:pt idx="5">
                    <c:v>Traslado de fondos para construcciones, equipo, etc.</c:v>
                  </c:pt>
                  <c:pt idx="6">
                    <c:v>Acciones, bonos, apoyo financiero para productores reembolsable y no reembolsable.</c:v>
                  </c:pt>
                  <c:pt idx="7">
                    <c:v>Otros gastos</c:v>
                  </c:pt>
                  <c:pt idx="8">
                    <c:v>Gastos imprevistos</c:v>
                  </c:pt>
                </c:lvl>
                <c:lvl>
                  <c:pt idx="0">
                    <c:v> 000</c:v>
                  </c:pt>
                  <c:pt idx="1">
                    <c:v> 100</c:v>
                  </c:pt>
                  <c:pt idx="2">
                    <c:v> 200</c:v>
                  </c:pt>
                  <c:pt idx="3">
                    <c:v> 300</c:v>
                  </c:pt>
                  <c:pt idx="4">
                    <c:v> 400</c:v>
                  </c:pt>
                  <c:pt idx="5">
                    <c:v> 500</c:v>
                  </c:pt>
                  <c:pt idx="6">
                    <c:v> 600</c:v>
                  </c:pt>
                  <c:pt idx="7">
                    <c:v> 800</c:v>
                  </c:pt>
                  <c:pt idx="8">
                    <c:v> 900</c:v>
                  </c:pt>
                </c:lvl>
              </c:multiLvlStrCache>
            </c:multiLvlStrRef>
          </c:cat>
          <c:val>
            <c:numRef>
              <c:f>'P INFORME'!$K$4:$K$12</c:f>
              <c:numCache>
                <c:formatCode>0.0</c:formatCode>
                <c:ptCount val="9"/>
                <c:pt idx="0">
                  <c:v>516.01901699999996</c:v>
                </c:pt>
                <c:pt idx="1">
                  <c:v>96.577747000000002</c:v>
                </c:pt>
                <c:pt idx="2">
                  <c:v>344.147356</c:v>
                </c:pt>
                <c:pt idx="3">
                  <c:v>79.564978999999994</c:v>
                </c:pt>
                <c:pt idx="4">
                  <c:v>218.06024400000001</c:v>
                </c:pt>
                <c:pt idx="5">
                  <c:v>22.818663999999998</c:v>
                </c:pt>
                <c:pt idx="6">
                  <c:v>10.100949999999999</c:v>
                </c:pt>
                <c:pt idx="7">
                  <c:v>1.9977000000000002E-2</c:v>
                </c:pt>
                <c:pt idx="8">
                  <c:v>26.103348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B-4CC6-A8C0-AED07A471440}"/>
            </c:ext>
          </c:extLst>
        </c:ser>
        <c:ser>
          <c:idx val="2"/>
          <c:order val="2"/>
          <c:tx>
            <c:strRef>
              <c:f>'P INFORME'!$L$3</c:f>
              <c:strCache>
                <c:ptCount val="1"/>
                <c:pt idx="0">
                  <c:v>DEVENGADO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 INFORME'!$H$4:$I$12</c:f>
              <c:multiLvlStrCache>
                <c:ptCount val="9"/>
                <c:lvl>
                  <c:pt idx="0">
                    <c:v>Salarios, honorarios, etc.</c:v>
                  </c:pt>
                  <c:pt idx="1">
                    <c:v>Servicios básicos, mantenimiento etc.</c:v>
                  </c:pt>
                  <c:pt idx="2">
                    <c:v>Materiales, útiles, alimentos, etc.</c:v>
                  </c:pt>
                  <c:pt idx="3">
                    <c:v>Construcciones, equipo, etc</c:v>
                  </c:pt>
                  <c:pt idx="4">
                    <c:v>Traslado de fondos a instituciones y personas</c:v>
                  </c:pt>
                  <c:pt idx="5">
                    <c:v>Traslado de fondos para construcciones, equipo, etc.</c:v>
                  </c:pt>
                  <c:pt idx="6">
                    <c:v>Acciones, bonos, apoyo financiero para productores reembolsable y no reembolsable.</c:v>
                  </c:pt>
                  <c:pt idx="7">
                    <c:v>Otros gastos</c:v>
                  </c:pt>
                  <c:pt idx="8">
                    <c:v>Gastos imprevistos</c:v>
                  </c:pt>
                </c:lvl>
                <c:lvl>
                  <c:pt idx="0">
                    <c:v> 000</c:v>
                  </c:pt>
                  <c:pt idx="1">
                    <c:v> 100</c:v>
                  </c:pt>
                  <c:pt idx="2">
                    <c:v> 200</c:v>
                  </c:pt>
                  <c:pt idx="3">
                    <c:v> 300</c:v>
                  </c:pt>
                  <c:pt idx="4">
                    <c:v> 400</c:v>
                  </c:pt>
                  <c:pt idx="5">
                    <c:v> 500</c:v>
                  </c:pt>
                  <c:pt idx="6">
                    <c:v> 600</c:v>
                  </c:pt>
                  <c:pt idx="7">
                    <c:v> 800</c:v>
                  </c:pt>
                  <c:pt idx="8">
                    <c:v> 900</c:v>
                  </c:pt>
                </c:lvl>
              </c:multiLvlStrCache>
            </c:multiLvlStrRef>
          </c:cat>
          <c:val>
            <c:numRef>
              <c:f>'P INFORME'!$L$4:$L$12</c:f>
              <c:numCache>
                <c:formatCode>0.0</c:formatCode>
                <c:ptCount val="9"/>
                <c:pt idx="0">
                  <c:v>311.40580791000002</c:v>
                </c:pt>
                <c:pt idx="1">
                  <c:v>38.10457546</c:v>
                </c:pt>
                <c:pt idx="2">
                  <c:v>169.54980662</c:v>
                </c:pt>
                <c:pt idx="3">
                  <c:v>1.9651513300000001</c:v>
                </c:pt>
                <c:pt idx="4">
                  <c:v>118.75376984</c:v>
                </c:pt>
                <c:pt idx="5">
                  <c:v>18.035963500000001</c:v>
                </c:pt>
                <c:pt idx="6">
                  <c:v>5.9648923600000003</c:v>
                </c:pt>
                <c:pt idx="7">
                  <c:v>1.7549080000000002E-2</c:v>
                </c:pt>
                <c:pt idx="8">
                  <c:v>11.843602730000001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5B-4CC6-A8C0-AED07A471440}"/>
            </c:ext>
          </c:extLst>
        </c:ser>
        <c:ser>
          <c:idx val="3"/>
          <c:order val="3"/>
          <c:tx>
            <c:strRef>
              <c:f>'P INFORME'!$M$3</c:f>
              <c:strCache>
                <c:ptCount val="1"/>
                <c:pt idx="0">
                  <c:v>SALDO POR DEVENGAR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 INFORME'!$H$4:$I$12</c:f>
              <c:multiLvlStrCache>
                <c:ptCount val="9"/>
                <c:lvl>
                  <c:pt idx="0">
                    <c:v>Salarios, honorarios, etc.</c:v>
                  </c:pt>
                  <c:pt idx="1">
                    <c:v>Servicios básicos, mantenimiento etc.</c:v>
                  </c:pt>
                  <c:pt idx="2">
                    <c:v>Materiales, útiles, alimentos, etc.</c:v>
                  </c:pt>
                  <c:pt idx="3">
                    <c:v>Construcciones, equipo, etc</c:v>
                  </c:pt>
                  <c:pt idx="4">
                    <c:v>Traslado de fondos a instituciones y personas</c:v>
                  </c:pt>
                  <c:pt idx="5">
                    <c:v>Traslado de fondos para construcciones, equipo, etc.</c:v>
                  </c:pt>
                  <c:pt idx="6">
                    <c:v>Acciones, bonos, apoyo financiero para productores reembolsable y no reembolsable.</c:v>
                  </c:pt>
                  <c:pt idx="7">
                    <c:v>Otros gastos</c:v>
                  </c:pt>
                  <c:pt idx="8">
                    <c:v>Gastos imprevistos</c:v>
                  </c:pt>
                </c:lvl>
                <c:lvl>
                  <c:pt idx="0">
                    <c:v> 000</c:v>
                  </c:pt>
                  <c:pt idx="1">
                    <c:v> 100</c:v>
                  </c:pt>
                  <c:pt idx="2">
                    <c:v> 200</c:v>
                  </c:pt>
                  <c:pt idx="3">
                    <c:v> 300</c:v>
                  </c:pt>
                  <c:pt idx="4">
                    <c:v> 400</c:v>
                  </c:pt>
                  <c:pt idx="5">
                    <c:v> 500</c:v>
                  </c:pt>
                  <c:pt idx="6">
                    <c:v> 600</c:v>
                  </c:pt>
                  <c:pt idx="7">
                    <c:v> 800</c:v>
                  </c:pt>
                  <c:pt idx="8">
                    <c:v> 900</c:v>
                  </c:pt>
                </c:lvl>
              </c:multiLvlStrCache>
            </c:multiLvlStrRef>
          </c:cat>
          <c:val>
            <c:numRef>
              <c:f>'P INFORME'!$M$4:$M$12</c:f>
              <c:numCache>
                <c:formatCode>0.0</c:formatCode>
                <c:ptCount val="9"/>
                <c:pt idx="0">
                  <c:v>204.61320909</c:v>
                </c:pt>
                <c:pt idx="1">
                  <c:v>58.473171539999996</c:v>
                </c:pt>
                <c:pt idx="2">
                  <c:v>174.59754938</c:v>
                </c:pt>
                <c:pt idx="3">
                  <c:v>77.599827669999996</c:v>
                </c:pt>
                <c:pt idx="4">
                  <c:v>99.306474159999993</c:v>
                </c:pt>
                <c:pt idx="5">
                  <c:v>4.7827004999999998</c:v>
                </c:pt>
                <c:pt idx="6">
                  <c:v>4.1360576399999998</c:v>
                </c:pt>
                <c:pt idx="7">
                  <c:v>2.4279200000000001E-3</c:v>
                </c:pt>
                <c:pt idx="8">
                  <c:v>14.25974527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5B-4CC6-A8C0-AED07A471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928033840"/>
        <c:axId val="-41931984"/>
      </c:barChart>
      <c:catAx>
        <c:axId val="-192803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41931984"/>
        <c:crosses val="autoZero"/>
        <c:auto val="1"/>
        <c:lblAlgn val="ctr"/>
        <c:lblOffset val="100"/>
        <c:noMultiLvlLbl val="0"/>
      </c:catAx>
      <c:valAx>
        <c:axId val="-419319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-1928033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3097461525796363"/>
          <c:y val="0.15322863971612488"/>
          <c:w val="0.41443666405167989"/>
          <c:h val="0.110432997551283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/>
              <a:t>Ministerio de Agricultura, Ganadería y Alimentación</a:t>
            </a:r>
          </a:p>
          <a:p>
            <a:pPr>
              <a:defRPr/>
            </a:pPr>
            <a:r>
              <a:rPr lang="es-GT"/>
              <a:t>Ejecución del Presupuesto por Finalidad </a:t>
            </a:r>
          </a:p>
          <a:p>
            <a:pPr>
              <a:defRPr/>
            </a:pPr>
            <a:r>
              <a:rPr lang="es-GT"/>
              <a:t>Enero-agosto de 2021</a:t>
            </a:r>
          </a:p>
          <a:p>
            <a:pPr>
              <a:defRPr/>
            </a:pPr>
            <a:r>
              <a:rPr lang="es-GT"/>
              <a:t>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INFORME '!$H$39</c:f>
              <c:strCache>
                <c:ptCount val="1"/>
                <c:pt idx="0">
                  <c:v>ASIGNADO</c:v>
                </c:pt>
              </c:strCache>
            </c:strRef>
          </c:tx>
          <c:spPr>
            <a:pattFill prst="sm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'P INFORME '!$G$40:$G$45</c:f>
              <c:strCache>
                <c:ptCount val="6"/>
                <c:pt idx="0">
                  <c:v>SERVICIOS PÚBLICOS GENERALES</c:v>
                </c:pt>
                <c:pt idx="1">
                  <c:v>ATENCIÓN A DESASTRES Y GESTIÓN DE RIESGOS</c:v>
                </c:pt>
                <c:pt idx="2">
                  <c:v>ASUNTOS ECONÓMICOS</c:v>
                </c:pt>
                <c:pt idx="3">
                  <c:v>PROTECCIÓN AMBIENTAL</c:v>
                </c:pt>
                <c:pt idx="4">
                  <c:v>EDUCACIÓN</c:v>
                </c:pt>
                <c:pt idx="5">
                  <c:v>PROTECCIÓN SOCIAL</c:v>
                </c:pt>
              </c:strCache>
            </c:strRef>
          </c:cat>
          <c:val>
            <c:numRef>
              <c:f>'P INFORME '!$H$40:$H$45</c:f>
              <c:numCache>
                <c:formatCode>0.0</c:formatCode>
                <c:ptCount val="6"/>
                <c:pt idx="0">
                  <c:v>54.527355</c:v>
                </c:pt>
                <c:pt idx="1">
                  <c:v>403.98459000000003</c:v>
                </c:pt>
                <c:pt idx="2">
                  <c:v>1144.6787609999999</c:v>
                </c:pt>
                <c:pt idx="3">
                  <c:v>3</c:v>
                </c:pt>
                <c:pt idx="4">
                  <c:v>83.658000000000001</c:v>
                </c:pt>
                <c:pt idx="5">
                  <c:v>75.558294000000004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6-4963-8F19-9DEA672558BB}"/>
            </c:ext>
          </c:extLst>
        </c:ser>
        <c:ser>
          <c:idx val="1"/>
          <c:order val="1"/>
          <c:tx>
            <c:strRef>
              <c:f>'P INFORME '!$I$39</c:f>
              <c:strCache>
                <c:ptCount val="1"/>
                <c:pt idx="0">
                  <c:v>VIGENTE</c:v>
                </c:pt>
              </c:strCache>
            </c:strRef>
          </c:tx>
          <c:spPr>
            <a:pattFill prst="pct70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'P INFORME '!$G$40:$G$45</c:f>
              <c:strCache>
                <c:ptCount val="6"/>
                <c:pt idx="0">
                  <c:v>SERVICIOS PÚBLICOS GENERALES</c:v>
                </c:pt>
                <c:pt idx="1">
                  <c:v>ATENCIÓN A DESASTRES Y GESTIÓN DE RIESGOS</c:v>
                </c:pt>
                <c:pt idx="2">
                  <c:v>ASUNTOS ECONÓMICOS</c:v>
                </c:pt>
                <c:pt idx="3">
                  <c:v>PROTECCIÓN AMBIENTAL</c:v>
                </c:pt>
                <c:pt idx="4">
                  <c:v>EDUCACIÓN</c:v>
                </c:pt>
                <c:pt idx="5">
                  <c:v>PROTECCIÓN SOCIAL</c:v>
                </c:pt>
              </c:strCache>
            </c:strRef>
          </c:cat>
          <c:val>
            <c:numRef>
              <c:f>'P INFORME '!$I$40:$I$45</c:f>
              <c:numCache>
                <c:formatCode>#,##0.0</c:formatCode>
                <c:ptCount val="6"/>
                <c:pt idx="0">
                  <c:v>38.124946999999999</c:v>
                </c:pt>
                <c:pt idx="1">
                  <c:v>153.40247500000001</c:v>
                </c:pt>
                <c:pt idx="2">
                  <c:v>985.68469100000004</c:v>
                </c:pt>
                <c:pt idx="3">
                  <c:v>6.9720409999999999</c:v>
                </c:pt>
                <c:pt idx="4">
                  <c:v>55.890571999999999</c:v>
                </c:pt>
                <c:pt idx="5">
                  <c:v>73.337556000000006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F6-4963-8F19-9DEA672558BB}"/>
            </c:ext>
          </c:extLst>
        </c:ser>
        <c:ser>
          <c:idx val="2"/>
          <c:order val="2"/>
          <c:tx>
            <c:strRef>
              <c:f>'P INFORME '!$J$39</c:f>
              <c:strCache>
                <c:ptCount val="1"/>
                <c:pt idx="0">
                  <c:v>DEVENGADO</c:v>
                </c:pt>
              </c:strCache>
            </c:strRef>
          </c:tx>
          <c:invertIfNegative val="0"/>
          <c:cat>
            <c:strRef>
              <c:f>'P INFORME '!$G$40:$G$45</c:f>
              <c:strCache>
                <c:ptCount val="6"/>
                <c:pt idx="0">
                  <c:v>SERVICIOS PÚBLICOS GENERALES</c:v>
                </c:pt>
                <c:pt idx="1">
                  <c:v>ATENCIÓN A DESASTRES Y GESTIÓN DE RIESGOS</c:v>
                </c:pt>
                <c:pt idx="2">
                  <c:v>ASUNTOS ECONÓMICOS</c:v>
                </c:pt>
                <c:pt idx="3">
                  <c:v>PROTECCIÓN AMBIENTAL</c:v>
                </c:pt>
                <c:pt idx="4">
                  <c:v>EDUCACIÓN</c:v>
                </c:pt>
                <c:pt idx="5">
                  <c:v>PROTECCIÓN SOCIAL</c:v>
                </c:pt>
              </c:strCache>
            </c:strRef>
          </c:cat>
          <c:val>
            <c:numRef>
              <c:f>'P INFORME '!$J$40:$J$45</c:f>
              <c:numCache>
                <c:formatCode>#,##0.0</c:formatCode>
                <c:ptCount val="6"/>
                <c:pt idx="0">
                  <c:v>22.572800090000001</c:v>
                </c:pt>
                <c:pt idx="1">
                  <c:v>116.63842293</c:v>
                </c:pt>
                <c:pt idx="2">
                  <c:v>473.11881285999999</c:v>
                </c:pt>
                <c:pt idx="3">
                  <c:v>3.6647349600000001</c:v>
                </c:pt>
                <c:pt idx="4">
                  <c:v>16.232504689999999</c:v>
                </c:pt>
                <c:pt idx="5">
                  <c:v>43.413843299999996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F6-4963-8F19-9DEA672558BB}"/>
            </c:ext>
          </c:extLst>
        </c:ser>
        <c:ser>
          <c:idx val="3"/>
          <c:order val="3"/>
          <c:tx>
            <c:strRef>
              <c:f>'P INFORME '!$K$39</c:f>
              <c:strCache>
                <c:ptCount val="1"/>
                <c:pt idx="0">
                  <c:v>SALDO POR DEVENGAR</c:v>
                </c:pt>
              </c:strCache>
            </c:strRef>
          </c:tx>
          <c:invertIfNegative val="0"/>
          <c:cat>
            <c:strRef>
              <c:f>'P INFORME '!$G$40:$G$45</c:f>
              <c:strCache>
                <c:ptCount val="6"/>
                <c:pt idx="0">
                  <c:v>SERVICIOS PÚBLICOS GENERALES</c:v>
                </c:pt>
                <c:pt idx="1">
                  <c:v>ATENCIÓN A DESASTRES Y GESTIÓN DE RIESGOS</c:v>
                </c:pt>
                <c:pt idx="2">
                  <c:v>ASUNTOS ECONÓMICOS</c:v>
                </c:pt>
                <c:pt idx="3">
                  <c:v>PROTECCIÓN AMBIENTAL</c:v>
                </c:pt>
                <c:pt idx="4">
                  <c:v>EDUCACIÓN</c:v>
                </c:pt>
                <c:pt idx="5">
                  <c:v>PROTECCIÓN SOCIAL</c:v>
                </c:pt>
              </c:strCache>
            </c:strRef>
          </c:cat>
          <c:val>
            <c:numRef>
              <c:f>'P INFORME '!$K$40:$K$45</c:f>
              <c:numCache>
                <c:formatCode>#,##0.0</c:formatCode>
                <c:ptCount val="6"/>
                <c:pt idx="0">
                  <c:v>15.552146909999999</c:v>
                </c:pt>
                <c:pt idx="1">
                  <c:v>36.764052069999998</c:v>
                </c:pt>
                <c:pt idx="2">
                  <c:v>512.56587814</c:v>
                </c:pt>
                <c:pt idx="3">
                  <c:v>3.3073060399999998</c:v>
                </c:pt>
                <c:pt idx="4">
                  <c:v>39.65806731</c:v>
                </c:pt>
                <c:pt idx="5">
                  <c:v>29.923712699999999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F6-4963-8F19-9DEA67255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3444416"/>
        <c:axId val="-1920781680"/>
      </c:barChart>
      <c:catAx>
        <c:axId val="-191344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920781680"/>
        <c:crosses val="autoZero"/>
        <c:auto val="1"/>
        <c:lblAlgn val="ctr"/>
        <c:lblOffset val="100"/>
        <c:noMultiLvlLbl val="0"/>
      </c:catAx>
      <c:valAx>
        <c:axId val="-1920781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GT"/>
                  <a:t>Millones de quetzales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crossAx val="-1913444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s-E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95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707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90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46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84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675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195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25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470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60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27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9454-3534-1D49-A98A-910895A582FE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70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aga.gob.g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48282" y="375208"/>
            <a:ext cx="161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MINISTERIO DE AGRICULTTURA, GANADERÍA Y ALIMENTACIÓN </a:t>
            </a:r>
          </a:p>
        </p:txBody>
      </p:sp>
    </p:spTree>
    <p:extLst>
      <p:ext uri="{BB962C8B-B14F-4D97-AF65-F5344CB8AC3E}">
        <p14:creationId xmlns:p14="http://schemas.microsoft.com/office/powerpoint/2010/main" val="132383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6292880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¿EN QUÉ INVIERTE “LA INSTITUCIÓN”?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</a:t>
            </a:r>
            <a:r>
              <a:rPr lang="es-G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construcciones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adquisición de </a:t>
            </a:r>
            <a:r>
              <a:rPr lang="es-G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353792" y="1652154"/>
            <a:ext cx="7296595" cy="442429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/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 finales del segundo cuatrimestre del presente ejercicio fiscal, este Ministerio cuenta con un presupuesto vigente de Q.79.56 millones para Inversión física, conformado por Q.44.7 millones para maquinaria y equipo y Q.34.9 millones para ampliación y mejoramiento de sistemas de riego, de los cuales se ha ejecutado, Q.2.0 millones de quetzales en mobiliario y equipo de oficina, equipo educacional y recreativo, equipo de comunicaciones, mobiliario y equipo médico-sanitario y de laboratorio y otras máquinas y equipos.  </a:t>
            </a:r>
          </a:p>
          <a:p>
            <a:pPr algn="just"/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segundo semestre del presente ejercicio, se programó y autorizó la adquisición de equipos varios por Q.5.8 millones y para la inversión en ampliación y mejoramiento de los sistemas de riego siguientes por  Q.34.9 millones en los municipios de: </a:t>
            </a:r>
            <a:r>
              <a:rPr lang="es-GT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Sacapulas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Departamento de Quiché (adjudicado);  </a:t>
            </a:r>
            <a:r>
              <a:rPr lang="es-GT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Gualán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Departamento de Zacapa; San Jorge, Departamento de Zacapa (adjudicado), Coatepeque, Departamento de Quetzaltenango; Río Hondo, Departamento de Zacapa (adjudicado) y Municipio de </a:t>
            </a:r>
            <a:r>
              <a:rPr lang="es-GT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Sacapulas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Chiquimula.</a:t>
            </a:r>
          </a:p>
          <a:p>
            <a:pPr algn="l"/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2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7736670" cy="715530"/>
          </a:xfrm>
        </p:spPr>
        <p:txBody>
          <a:bodyPr>
            <a:no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MONTO UTILIZADO EN INVERSIÓN A LA FECHA</a:t>
            </a:r>
            <a:b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8.6%</a:t>
            </a:r>
            <a:r>
              <a:rPr lang="es-GT" sz="2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 </a:t>
            </a:r>
            <a:r>
              <a:rPr lang="es-GT" sz="2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institución”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090278" y="1609938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112.5 Millones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26.0 Millones 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86.5 Millones 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9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551069"/>
            <a:ext cx="8037459" cy="715530"/>
          </a:xfrm>
        </p:spPr>
        <p:txBody>
          <a:bodyPr>
            <a:no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¿QUÉ FINALIDADES ATIENDE “LA INSTITUCIÓN”?</a:t>
            </a:r>
            <a:b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</a:b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principal finalidad que se atiende es Asuntos Económicos  con un </a:t>
            </a:r>
            <a:r>
              <a:rPr lang="es-GT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75.0</a:t>
            </a:r>
            <a:r>
              <a:rPr lang="es-GT" sz="2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GT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presupuesto total de “</a:t>
            </a:r>
            <a:r>
              <a:rPr lang="es-GT" sz="21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019640" y="1613906"/>
            <a:ext cx="7330441" cy="4262499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públicos se utilizan con fines específicos para el cumplimiento de los objetivos sociales y económicos del Estado que impactan directamente en la población. </a:t>
            </a:r>
          </a:p>
          <a:p>
            <a:pPr algn="just">
              <a:lnSpc>
                <a:spcPct val="150000"/>
              </a:lnSpc>
            </a:pP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entidad atiende y prioriza las finalidades que le corresponden de conformidad con la ley. En el caso del MAGA, destina su presupuesto Servicios Públicos Generales (Q.38.1MIllones), Atención a Desastres y Gestión de Riesgos (Q.153.4 millones); Asuntos Económicos (Q.985.7 millones); Protección Ambiental (Q.7.0 millones); Educación (Q.83.7 millones) y Protección Social (Q.73.3 Millones).</a:t>
            </a:r>
          </a:p>
          <a:p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28" y="490911"/>
            <a:ext cx="8302155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EJECUCIÓN PRESUPUESTARIA POR FINALIDAD AL SEGUNDO CUATRIMESTRE 2021</a:t>
            </a:r>
          </a:p>
        </p:txBody>
      </p:sp>
      <p:graphicFrame>
        <p:nvGraphicFramePr>
          <p:cNvPr id="7" name="5 Gráfico"/>
          <p:cNvGraphicFramePr/>
          <p:nvPr>
            <p:extLst>
              <p:ext uri="{D42A27DB-BD31-4B8C-83A1-F6EECF244321}">
                <p14:modId xmlns:p14="http://schemas.microsoft.com/office/powerpoint/2010/main" val="116450449"/>
              </p:ext>
            </p:extLst>
          </p:nvPr>
        </p:nvGraphicFramePr>
        <p:xfrm>
          <a:off x="1308635" y="1409299"/>
          <a:ext cx="9544396" cy="453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149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03184" y="1149330"/>
            <a:ext cx="1125641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600" b="1" dirty="0">
                <a:latin typeface="Arial" panose="020B0604020202020204" pitchFamily="34" charset="0"/>
                <a:cs typeface="Arial" panose="020B0604020202020204" pitchFamily="34" charset="0"/>
              </a:rPr>
              <a:t>7,021 Personas asistidas para producción de alimentos de autoconsumo y 1,226 huertos escolares establecidos. (insumos y capacitación para el establecimiento de huertos familiares y escolares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769734" y="1666920"/>
            <a:ext cx="10494011" cy="4494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6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Q.28.9 millones</a:t>
            </a:r>
          </a:p>
          <a:p>
            <a:pPr marL="342900" indent="-342900">
              <a:buAutoNum type="alphaLcPeriod"/>
            </a:pP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Q.11.57 millones</a:t>
            </a:r>
          </a:p>
          <a:p>
            <a:pPr marL="342900" indent="-342900">
              <a:buAutoNum type="alphaLcPeriod"/>
            </a:pP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 y 21 “Ingresos Tributarios IVA Paz”</a:t>
            </a:r>
          </a:p>
          <a:p>
            <a:pPr marL="0" indent="0">
              <a:buNone/>
            </a:pP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6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Programa:</a:t>
            </a:r>
            <a:r>
              <a:rPr lang="es-G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Apoyo a la Agricultura Familiar, Subprograma Apoyo para el Consumo Adecuado de Alimentos</a:t>
            </a:r>
          </a:p>
          <a:p>
            <a:pPr marL="457200" indent="-457200">
              <a:buAutoNum type="alphaLcPeriod"/>
            </a:pP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Meta: 11,000 personas</a:t>
            </a:r>
          </a:p>
          <a:p>
            <a:pPr marL="457200" indent="-457200">
              <a:buAutoNum type="alphaLcPeriod"/>
            </a:pP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7,052 personas</a:t>
            </a:r>
          </a:p>
          <a:p>
            <a:pPr marL="457200" indent="-457200">
              <a:buAutoNum type="alphaLcPeriod"/>
            </a:pP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202 municipios</a:t>
            </a:r>
          </a:p>
          <a:p>
            <a:pPr marL="457200" indent="-457200">
              <a:buAutoNum type="alphaLcPeriod"/>
            </a:pP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331118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440247" y="1240344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69,263 mujeres con capacitación y asesoría técnica para la implementación de buenas prácticas del hogar y el aprovechamiento de productos agropecuarios</a:t>
            </a: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50407" y="1932082"/>
            <a:ext cx="10897722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Q.51.28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 19.97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 y 21 “Ingresos Tributarios IVA Paz”</a:t>
            </a:r>
          </a:p>
          <a:p>
            <a:pPr marL="342900" indent="-342900">
              <a:buAutoNum type="alphaLcPeriod"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Agricultura Familiar, Subprograma Apoyo para el Consumo Adecuado de Alimentos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141,107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69,263 mujeres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339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330234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56813" y="1240346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92,293 promotores, agricultores y jóvenes de infra y subsistencia han recibido capacitación y asesoría técnica para mejorar sus sistemas productivos en apoyo a la economía familiar</a:t>
            </a: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74740" y="1942474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Q.251.77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Q.103.85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 y 21 “Ingresos Tributarios IVA Paz”</a:t>
            </a:r>
          </a:p>
          <a:p>
            <a:pPr marL="342900" indent="-342900">
              <a:buAutoNum type="alphaLcPeriod"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Agricultura Familiar, Subprograma Asistencia para el Mejoramiento de los Ingresos Familiares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244,531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92,293 promotores, agricultores y jóvenes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340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321678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96653" y="1240342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108 productores asistidos técnica y financieramente para fortalecimiento de encadenamientos productivos y comerciales</a:t>
            </a: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855057" y="1984034"/>
            <a:ext cx="10714396" cy="4191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Q.10.15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Q.7.12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 ; 21 “Ingresos Tributarios IVA Paz” y 61 “Donaciones Externas”</a:t>
            </a:r>
          </a:p>
          <a:p>
            <a:pPr marL="342900" indent="-342900">
              <a:buAutoNum type="alphaLcPeriod"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Agricultura Familiar, Subprograma Asistencia para el Mejoramiento de los Ingresos Familiares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1,771 productores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108 productores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6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264065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80877" y="1192220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10,940 familias de agricultura familiar con niños menores de dos años de edad con capacitación y asistencia técnica para incrementar los ingresos familiares </a:t>
            </a: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939281" y="1935912"/>
            <a:ext cx="10714396" cy="41919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Q.10.10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21 “Ingresos Tributarios IVA Paz”</a:t>
            </a:r>
          </a:p>
          <a:p>
            <a:pPr marL="0" indent="0">
              <a:buNone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Agricultura Familiar, Subprograma Apoyo a Agricultores Familiares en la Prevención de la Desnutrición Crónica 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20,307 productores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10,940 familias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151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1917815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20719" y="1144098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13,262 productores agropecuarios y forestales asistidos en el manejo y conservación de recursos naturales 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38646" y="1846226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Q.6.64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Q.3.87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</a:t>
            </a:r>
          </a:p>
          <a:p>
            <a:pPr marL="0" indent="0">
              <a:buNone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Desarrollo Sostenible de los Recursos Naturales Renovables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19,670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13,262 productores agropecuarios y forestales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340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99606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214184"/>
            <a:ext cx="9469217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FUNCIONES DEL MINISTERIO DE AGRICULTURA, GANADERÍA Y ALIMENTACIÓN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8" y="1159490"/>
            <a:ext cx="10884330" cy="4953098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Clr>
                <a:srgbClr val="0070C0"/>
              </a:buClr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Formular y ejecutar participativamente las Políticas de Desarrollo Agropecuario, y de los Recursos Hidrobiológicos, estos últimos en lo que le corresponda.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Proponer y velar por la aplicación de normas claras y estables, en materia de actividades agrícolas, pecuarias y </a:t>
            </a:r>
            <a:r>
              <a:rPr lang="es-GT" sz="1800" dirty="0" err="1">
                <a:latin typeface="Arial" panose="020B0604020202020204" pitchFamily="34" charset="0"/>
                <a:cs typeface="Arial" panose="020B0604020202020204" pitchFamily="34" charset="0"/>
              </a:rPr>
              <a:t>fitozoosanitarias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, y de los recursos hidrobiológicos.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Impulsar el desarrollo empresarial de las organizaciones agropecuarias, pecuarias e hidrobiológicas 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Desarrollar mecanismos y procedimientos que contribuyan a la seguridad alimentaria de la población, velando por la calidad de los productos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Ejercer control, supervisión y vigilancia, en la calidad y seguridad de la producción, importación, exportación, transporte, registro, disposición y uso de productos plaguicidas y fertilizantes, rigiéndose por estándares internacionalmente aceptados</a:t>
            </a:r>
          </a:p>
          <a:p>
            <a:pPr marL="457200" lvl="1" indent="0">
              <a:buNone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0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68845" y="1276439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940 resoluciones emitidas por arrendamiento de áreas de reservas territoriales del Estado 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86772" y="1760356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Q.18.87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Q.11.84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Corrientes”; 31 “Ingresos Propios” y 32 “Disminución de Caja y Bancos de Ingresos Propios”</a:t>
            </a:r>
          </a:p>
          <a:p>
            <a:pPr marL="0" indent="0">
              <a:buNone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Desarrollo Sostenible de los Recursos Naturales Renovables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1,496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6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305375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408709" y="1288474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194,701 documentos emitidos, apoyando a 39,311 usuarios o representantes de empresas y 13,179 personas capacitadas en temas de </a:t>
            </a:r>
            <a:r>
              <a:rPr lang="es-G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fitozoogenética</a:t>
            </a: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, sanitario y fitosanitario e inocuidad </a:t>
            </a: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18869" y="1980212"/>
            <a:ext cx="10897722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Q.35.79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Q.22.26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Corrientes”; 31 “Ingresos Propias” y 32 “Disminución de Caja y Bancos de Ingresos propios”</a:t>
            </a:r>
          </a:p>
          <a:p>
            <a:pPr marL="342900" indent="-342900">
              <a:buAutoNum type="alphaLcPeriod"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Productividad y Competitividad Agropecuaria e Hidrobiológica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301,115 documentos y 32,667 personas capacitadas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39,311 usuarios o representantes de empresas y 13,179 personas con capacitación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231604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84624" y="1264416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74 productores de hidrobiológicos capacitados y asistidos técnicamente 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02551" y="1822711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Q.6.09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Q.1.86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Corrientes”; 31 “Ingresos Propias” y 32 “Disminución de Caja y Bancos de Ingresos propios”</a:t>
            </a:r>
          </a:p>
          <a:p>
            <a:pPr marL="0" indent="0">
              <a:buNone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Productividad y Competitividad Agropecuaria e Hidrobiológica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146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74 productores de hidrobiológicos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14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89462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56813" y="1312531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3,886 productores o integrantes de organizaciones agropecuarias con capacitación y asesoría técnica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74740" y="2062787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 18.88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 7.94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Corrientes”; 21 “Ingresos Tributarios IVA Paz” y 61 “Donaciones Externas”</a:t>
            </a:r>
          </a:p>
          <a:p>
            <a:pPr marL="342900" indent="-342900">
              <a:buAutoNum type="alphaLcPeriod"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Productividad y Competitividad Agropecuaria e Hidrobiológica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146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3,886 productores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151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178083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416183" y="1216286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231 integrantes de 2 organización de productores agropecuarios con asistencia financiera no reembolsable para mejorar la productividad y competitividad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434110" y="1918414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Q.52.50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Q.13.40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</a:t>
            </a:r>
          </a:p>
          <a:p>
            <a:pPr marL="342900" indent="-342900">
              <a:buAutoNum type="alphaLcPeriod"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Productividad y Competitividad Agropecuaria e Hidrobiológica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23 aportes a organizaciones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231 integrantes de 2 organizaciones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596166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68845" y="1372693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4,037 agricultores beneficiados con mantenimiento de reservorios de agua y unidades de riego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86772" y="1981302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Q.8.37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Q.2.31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 y 61 “Donaciones Externas”</a:t>
            </a:r>
          </a:p>
          <a:p>
            <a:pPr marL="0" indent="0">
              <a:buNone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Productividad y Competitividad Agropecuaria e Hidrobiológica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4,037 familias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4,037 familias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8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1425357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80877" y="1228314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8 Caficultores apoyados con financiamiento para incrementar su producción </a:t>
            </a: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698804" y="1764186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Q.10.0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Q.5.96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</a:t>
            </a:r>
          </a:p>
          <a:p>
            <a:pPr marL="0" indent="0">
              <a:buNone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Productividad y Competitividad Agropecuaria e Hidrobiológica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10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8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5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3591461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488373" y="1276444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4,535 animales rescatados del maltrato o abandono y rehabilitados para mejorar sus condiciones de vida </a:t>
            </a: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6300" y="1978572"/>
            <a:ext cx="10882135" cy="4045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Q.3.69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Q.1.92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“Ingresos Corrientes”</a:t>
            </a:r>
          </a:p>
          <a:p>
            <a:pPr marL="0" indent="0">
              <a:buNone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Apoyo a la Protección y Bienestar Animal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8,852 animales rescatados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municipio de Guatemala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859857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RESULTADOS Y AVANCES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343996" y="1216281"/>
            <a:ext cx="11183674" cy="51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321,020 familias beneficiadas con la entrega de bolsas de alimentos en atención a la emergencia COVID-19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038816" y="1928801"/>
            <a:ext cx="938436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Q.148.33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Q.113.33 millones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62 “Prestamos Externos”</a:t>
            </a:r>
          </a:p>
          <a:p>
            <a:pPr marL="342900" indent="-342900">
              <a:buAutoNum type="alphaLcPeriod"/>
            </a:pPr>
            <a:endParaRPr 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Atención por Desastres Naturales y Calamidades Públicas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361,385 familias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321,020 familias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252 municipios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enero-agosto 2021</a:t>
            </a:r>
          </a:p>
        </p:txBody>
      </p:sp>
    </p:spTree>
    <p:extLst>
      <p:ext uri="{BB962C8B-B14F-4D97-AF65-F5344CB8AC3E}">
        <p14:creationId xmlns:p14="http://schemas.microsoft.com/office/powerpoint/2010/main" val="1106754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¿QUÉ TENDENCIA MUESTRA EL USO DE LOS RECURSOS PÚBLICOS?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421366" y="1453042"/>
            <a:ext cx="8841571" cy="363631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/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ejecución presupuestaria al mes de agosto es de 51.44% calificándola como una ejecución normal, habiendo realizado ajustes al presupuesto de ingresos y egresos vigente, lo que permitió ejecutar el 33.51% del presupuesto durante el segundo cuatrimestre a través de acciones que 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operativizan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Plan Operativo Anual para el presente ejercicio fiscal </a:t>
            </a:r>
          </a:p>
          <a:p>
            <a:pPr algn="just"/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 se encuentran en marcha varios procesos de cotización y licitación para la adquisición de insumos, a través de diferentes Unidades Ejecutoras, con lo que se estima elevar la ejecución presupuestaria durante el tercer cuatrimestre 2021.</a:t>
            </a:r>
          </a:p>
        </p:txBody>
      </p:sp>
    </p:spTree>
    <p:extLst>
      <p:ext uri="{BB962C8B-B14F-4D97-AF65-F5344CB8AC3E}">
        <p14:creationId xmlns:p14="http://schemas.microsoft.com/office/powerpoint/2010/main" val="132209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DFA38-C7AF-D745-8889-3FA1AB48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179011"/>
            <a:ext cx="8231089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PRINCIPALES OBJETIVOS ESTRATÉGICOS DE LOS PROGRAMAS PRESUPUESTARIOS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EB13389-7D91-3D49-9EAE-BBBA52318A9A}"/>
              </a:ext>
            </a:extLst>
          </p:cNvPr>
          <p:cNvSpPr txBox="1">
            <a:spLocks/>
          </p:cNvSpPr>
          <p:nvPr/>
        </p:nvSpPr>
        <p:spPr>
          <a:xfrm>
            <a:off x="408708" y="282011"/>
            <a:ext cx="7342327" cy="84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GT" sz="1600" dirty="0">
              <a:solidFill>
                <a:srgbClr val="00568B"/>
              </a:solidFill>
              <a:latin typeface="Montserrat Medium" pitchFamily="2" charset="77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8" y="997541"/>
            <a:ext cx="10790814" cy="5226628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Contribuir a implementar acciones que coadyuven a incrementar la disponibilidad y acceso de alimentos para la población subalimentada así como el mejoramiento de los ingresos familiares en el área rural.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Contribuir a prevenir la desnutrición crónica en familias con niños menores de dos años de edad.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Promover acciones para que los productores agropecuarios, forestales e hidrobiológicos realicen un uso adecuado y sostenible del suelo.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Administrar normas claras y estables, para el aprovechamiento y uso sostenible del patrimonio productivo agropecuario, de los recursos naturales y la inocuidad de los alimentos no procesados, así como apoyar a los productores para que mejoren su producción comercial con estándares altos de calidad y competitividad. </a:t>
            </a:r>
          </a:p>
          <a:p>
            <a:pPr lvl="1" algn="just">
              <a:lnSpc>
                <a:spcPct val="150000"/>
              </a:lnSpc>
            </a:pP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Velar y promover que los animales, con los que cohabitan los seres humanos no sean víctimas de abusos, abandono o fuente de peleas.</a:t>
            </a: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G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G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GT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79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RESULTADOS OBTENIDOS EN EL MARCO DE LA PGG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23628" y="2039760"/>
            <a:ext cx="3051860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contribuyó con los pilares                          1: Economía, competitividad y prosperidad; y Pilar 2: Desarrollo social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595254" y="1395429"/>
            <a:ext cx="7860871" cy="480575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MAGA en el segundo cuatrimestre 2021 contribuyó con el cumplimiento de la PGG a través de los siguientes Pilares: </a:t>
            </a:r>
          </a:p>
          <a:p>
            <a:pPr algn="just">
              <a:lnSpc>
                <a:spcPct val="150000"/>
              </a:lnSpc>
            </a:pPr>
            <a:endParaRPr lang="es-GT" sz="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 1: Economía, competitividad y prosperidad </a:t>
            </a:r>
          </a:p>
          <a:p>
            <a:pPr algn="just">
              <a:lnSpc>
                <a:spcPct val="150000"/>
              </a:lnSpc>
            </a:pPr>
            <a:endParaRPr lang="es-GT" sz="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</a:p>
          <a:p>
            <a:pPr algn="just">
              <a:lnSpc>
                <a:spcPct val="10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20,850 personas y 25,880 usuarios o representante de empresas agropecuarias beneficiadas en todo el país, a través procesos que propiciarán su crecimiento económico y mayores opciones de empleo. </a:t>
            </a:r>
          </a:p>
          <a:p>
            <a:pPr algn="just">
              <a:lnSpc>
                <a:spcPct val="150000"/>
              </a:lnSpc>
            </a:pPr>
            <a:endParaRPr lang="es-GT" sz="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 2: Desarrollo social</a:t>
            </a:r>
          </a:p>
          <a:p>
            <a:pPr algn="just">
              <a:lnSpc>
                <a:spcPct val="150000"/>
              </a:lnSpc>
            </a:pPr>
            <a:r>
              <a:rPr lang="es-G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</a:p>
          <a:p>
            <a:pPr algn="just"/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227,857 personas en todo el país participaron en actividades que promueven la igualdad de oportunidades y la dotación de las capacidades y conocimientos a la población, para que puedan acceder a mejores opciones de ingresos y a una mejor calidad de vida.</a:t>
            </a:r>
          </a:p>
          <a:p>
            <a:pPr algn="just">
              <a:lnSpc>
                <a:spcPct val="150000"/>
              </a:lnSpc>
            </a:pP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16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6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00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45433"/>
            <a:ext cx="739978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MEDIDAS DE TRANSPARENCIA QUE SE HAN APLICADO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171894" y="1145190"/>
            <a:ext cx="9148452" cy="4610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/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información de ejecución física y financiera del MAGA, se publican en la página Web de este Ministerio, con base en la normativa vigente, entre las que se encuentra: El Decreto 101-97 del Congreso de la República de Guatemala, Ley Orgánica del Presupuesto, Acuerdo Gubernativo  540-2013, Reglamento de la Ley Orgánica del Presupuesto; Decreto 25-2018 del Congreso de la República de Guatemala, que aprobó el Presupuesto de Ingresos y Egresos del Estado para el Ejercicio Fiscal del año 2019 (vigente para el año 2021); Acuerdo Gubernativo 28-2020,  por el cual se crea la Comisión Presidencial contra la Corrupción y Acuerdo Gubernativo 50-2021, Medidas y Lineamientos de Control que Mejoren el Gasto Público y Transparencia del Presupuesto para el Ejercicio del Año 2021 y; el Decreto 57-2008 del Congreso de la República de Guatemala, Ley de Acceso a la Información Pública, fundamentalmente. </a:t>
            </a:r>
          </a:p>
          <a:p>
            <a:pPr algn="just"/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al Decreto 57-2008 del Congreso de la República de Guatemala, Ley de Acceso a la Información Pública, se atienden diversas solicitudes de información de estudiantes, profesionales, organizaciones, universidades etc., a través de la Unidad de Información Pública –UIP-, de la Oficina de Comunicación Social.</a:t>
            </a:r>
          </a:p>
          <a:p>
            <a:pPr algn="just"/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efecto se puede consultar la página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http://web.maga.gob.gt/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Información Pública</a:t>
            </a:r>
            <a:endParaRPr lang="es-GT" sz="2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4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365749"/>
            <a:ext cx="739978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DESAFÍOS INSTITUCIONALES DURANTE 2021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771008" y="1620503"/>
            <a:ext cx="9604467" cy="44577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programa estipendio por acciones para la atención a familias que se encuentran en vulnerabilidad Alimentaria.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la primera fase del Seguro Agrícola. </a:t>
            </a:r>
          </a:p>
          <a:p>
            <a:pPr algn="just">
              <a:lnSpc>
                <a:spcPct val="10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pesar de las restricciones sanitarias derivadas por la Pandemia Covid-19, el Ministerio debe desarrollar alternativas para continuar con las actividades en campo como el </a:t>
            </a:r>
            <a:r>
              <a:rPr lang="es-GT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extensionismo</a:t>
            </a: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capacitación y asistencia técnica, con el fin de cumplir con su mandato institucional (contribuir a mejorar las condiciones alimenticias de la población, la sanidad agropecuaria y el desarrollo productivo nacional).  </a:t>
            </a:r>
          </a:p>
          <a:p>
            <a:pPr algn="just">
              <a:lnSpc>
                <a:spcPct val="100000"/>
              </a:lnSpc>
            </a:pP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2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6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48282" y="375208"/>
            <a:ext cx="161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MINISTERIO DE AGRICULTURA, GANADERÍA Y ALIMENTACIÓN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CE1CC5-54D2-A544-84CA-A9D3ACF28E46}"/>
              </a:ext>
            </a:extLst>
          </p:cNvPr>
          <p:cNvSpPr txBox="1"/>
          <p:nvPr/>
        </p:nvSpPr>
        <p:spPr>
          <a:xfrm>
            <a:off x="7643466" y="6161568"/>
            <a:ext cx="2395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>
                <a:solidFill>
                  <a:schemeClr val="bg1"/>
                </a:solidFill>
                <a:latin typeface="Montserrat Black" pitchFamily="2" charset="77"/>
              </a:rPr>
              <a:t>User Redes</a:t>
            </a:r>
          </a:p>
        </p:txBody>
      </p:sp>
    </p:spTree>
    <p:extLst>
      <p:ext uri="{BB962C8B-B14F-4D97-AF65-F5344CB8AC3E}">
        <p14:creationId xmlns:p14="http://schemas.microsoft.com/office/powerpoint/2010/main" val="150266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6" y="166059"/>
            <a:ext cx="9673754" cy="1025067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CIFRAS GENERALES DEL PRESUPUESTO AL SEGUNDO CUATRIMESTRE 2021 (Millones de quetzales)</a:t>
            </a: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490281"/>
            <a:ext cx="4585065" cy="4614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por ejecutar 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(por utilizar):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497557" y="1351311"/>
            <a:ext cx="3959264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1,313.4 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497557" y="2551925"/>
            <a:ext cx="4488654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  <a:r>
              <a:rPr lang="es-GT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675.6  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497557" y="3991659"/>
            <a:ext cx="4190082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43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  637.7   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2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8819512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CIFRAS GENERALES DEL PRESUPUESTO AL SEGUNDO CUATRIMESTRE 2021</a:t>
            </a: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701" y="2803491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857155" y="2534194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51.4%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3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9565470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¿EN QUÉ UTILIZA EL DINERO EL MINISTERIO DE AGRICULTURA, GANADERÍA Y ALIMENTACIÓN?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570371" y="1528719"/>
            <a:ext cx="7406641" cy="481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se utiliza en la adquisición de diferentes bienes o servicios y en transferencias que son necesarias para cumplir con las finalidades de la institución.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mostrar de forma ordenada a la población en qué se utiliza el dinero, el gasto del sector público se muestra por </a:t>
            </a:r>
            <a:r>
              <a:rPr lang="es-GT" sz="2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gasto, en la gráfica siguiente:</a:t>
            </a:r>
            <a:endParaRPr lang="es-GT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243152" y="2528608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31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GT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5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406690"/>
            <a:ext cx="9300775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EJECUCIÓN PRESUPUESTARIA POR GRUPO DE GASTO AL SEGUNDO CUATRIMESTRE 2021</a:t>
            </a:r>
          </a:p>
        </p:txBody>
      </p:sp>
      <p:graphicFrame>
        <p:nvGraphicFramePr>
          <p:cNvPr id="4" name="5 Gráfico"/>
          <p:cNvGraphicFramePr/>
          <p:nvPr>
            <p:extLst>
              <p:ext uri="{D42A27DB-BD31-4B8C-83A1-F6EECF244321}">
                <p14:modId xmlns:p14="http://schemas.microsoft.com/office/powerpoint/2010/main" val="1470118062"/>
              </p:ext>
            </p:extLst>
          </p:nvPr>
        </p:nvGraphicFramePr>
        <p:xfrm>
          <a:off x="1217997" y="1406893"/>
          <a:ext cx="10378439" cy="481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77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40" y="228600"/>
            <a:ext cx="8254027" cy="1094874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COLOCAR ¿CUÁL ES LA IMPORTANCIA DEL PAGO DE SERVIDORES PÚBLICOS?</a:t>
            </a:r>
            <a:b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cuatrimestre reportado, 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institución”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atendió y dio cobertura a </a:t>
            </a:r>
            <a:r>
              <a:rPr lang="es-G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251,439 guatemaltecos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50105" y="938462"/>
            <a:ext cx="7724274" cy="530592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GT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utilizado en el pago de servidores públicos (</a:t>
            </a:r>
            <a:r>
              <a:rPr lang="es-GT" sz="15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0</a:t>
            </a:r>
            <a:r>
              <a:rPr lang="es-GT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aunque se clasifica como un gasto de funcionamiento, en realidad, constituye el medio para prestar servicios o entregar bienes a la población beneficiaria, y con ello, satisfacer las necesidades sociales; a través de la contratación de personal técnico, profesional y personal administrativo. El Ministerio de Agricultura, Ganadería y Alimentación, por medio de su personal, brinda los servicios de asistencia técnica, capacitación, dotación de insumos para la producción agrícola pecuaria e hidrobiológica;  estudios de pre factibilidad y factibilidad para asistencia financiera para proyectos productivos; mejoramiento del hogar rural; sanidad animal y vegetal; inocuidad de alimentos; implementación, mejora o ampliación de proyectos de riego; fruticultura; entrega da alimentos a la población vulnerable y otros;  en  favor los  productores agrícolas, pecuarios y de hidrobiológicos y, a la   población del área rural; conforme a sus funciones determinadas en la Ley del Organismo Ejecutivo, Decreto 114-97 del Congreso de la República de Guatemala y el Reglamento Orgánico Interno, Acuerdo Gubernativo 338-2010 y demás normativa vigente al respecto.</a:t>
            </a:r>
          </a:p>
          <a:p>
            <a:pPr algn="just">
              <a:lnSpc>
                <a:spcPct val="150000"/>
              </a:lnSpc>
            </a:pPr>
            <a:endParaRPr lang="es-GT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15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5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9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406690"/>
            <a:ext cx="8097617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 </a:t>
            </a:r>
            <a:b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</a:br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PAGO DE SALARIOS A SERVIDORES PÚBLICOS A LA FECHA</a:t>
            </a:r>
            <a:b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39.3%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 </a:t>
            </a:r>
            <a:r>
              <a:rPr lang="es-GT" sz="2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institución”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330909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400" b="1" dirty="0">
                <a:solidFill>
                  <a:srgbClr val="197BB4"/>
                </a:solidFill>
              </a:rPr>
              <a:t>516.0 Millones</a:t>
            </a:r>
            <a:endParaRPr lang="es-GT" sz="4400" b="1" dirty="0">
              <a:solidFill>
                <a:srgbClr val="197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400" b="1" dirty="0">
                <a:solidFill>
                  <a:srgbClr val="197BB4"/>
                </a:solidFill>
              </a:rPr>
              <a:t>311.4 Millones</a:t>
            </a:r>
            <a:endParaRPr lang="es-GT" sz="4400" b="1" dirty="0">
              <a:solidFill>
                <a:srgbClr val="197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400" b="1" dirty="0">
                <a:solidFill>
                  <a:srgbClr val="197BB4"/>
                </a:solidFill>
              </a:rPr>
              <a:t>204.6 Millones</a:t>
            </a:r>
            <a:endParaRPr lang="es-GT" sz="4400" b="1" dirty="0">
              <a:solidFill>
                <a:srgbClr val="197B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07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2921</Words>
  <Application>Microsoft Office PowerPoint</Application>
  <PresentationFormat>Panorámica</PresentationFormat>
  <Paragraphs>388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PRINCIPALES FUNCIONES DEL MINISTERIO DE AGRICULTURA, GANADERÍA Y ALIMENTACIÓN</vt:lpstr>
      <vt:lpstr>PRINCIPALES OBJETIVOS ESTRATÉGICOS DE LOS PROGRAMAS PRESUPUESTARIOS </vt:lpstr>
      <vt:lpstr>CIFRAS GENERALES DEL PRESUPUESTO AL SEGUNDO CUATRIMESTRE 2021 (Millones de quetzales)</vt:lpstr>
      <vt:lpstr>CIFRAS GENERALES DEL PRESUPUESTO AL SEGUNDO CUATRIMESTRE 2021</vt:lpstr>
      <vt:lpstr>¿EN QUÉ UTILIZA EL DINERO EL MINISTERIO DE AGRICULTURA, GANADERÍA Y ALIMENTACIÓN?</vt:lpstr>
      <vt:lpstr>EJECUCIÓN PRESUPUESTARIA POR GRUPO DE GASTO AL SEGUNDO CUATRIMESTRE 2021</vt:lpstr>
      <vt:lpstr>COLOCAR ¿CUÁL ES LA IMPORTANCIA DEL PAGO DE SERVIDORES PÚBLICOS? </vt:lpstr>
      <vt:lpstr>  PAGO DE SALARIOS A SERVIDORES PÚBLICOS A LA FECHA  </vt:lpstr>
      <vt:lpstr>¿EN QUÉ INVIERTE “LA INSTITUCIÓN”?</vt:lpstr>
      <vt:lpstr>MONTO UTILIZADO EN INVERSIÓN A LA FECHA </vt:lpstr>
      <vt:lpstr>¿QUÉ FINALIDADES ATIENDE “LA INSTITUCIÓN”? </vt:lpstr>
      <vt:lpstr>EJECUCIÓN PRESUPUESTARIA POR FINALIDAD AL SEGUNDO CUATRIMESTRE 2021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PRINCIPALES RESULTADOS Y AVANCES</vt:lpstr>
      <vt:lpstr>¿QUÉ TENDENCIA MUESTRA EL USO DE LOS RECURSOS PÚBLICOS?</vt:lpstr>
      <vt:lpstr>RESULTADOS OBTENIDOS EN EL MARCO DE LA PGG</vt:lpstr>
      <vt:lpstr>MEDIDAS DE TRANSPARENCIA QUE SE HAN APLICADO</vt:lpstr>
      <vt:lpstr>DESAFÍOS INSTITUCIONALES DURANTE 2021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Wilverth Alfonso Ralda Soto</cp:lastModifiedBy>
  <cp:revision>60</cp:revision>
  <dcterms:created xsi:type="dcterms:W3CDTF">2021-05-04T19:30:50Z</dcterms:created>
  <dcterms:modified xsi:type="dcterms:W3CDTF">2021-09-23T14:10:52Z</dcterms:modified>
</cp:coreProperties>
</file>