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64" r:id="rId4"/>
    <p:sldId id="289" r:id="rId5"/>
    <p:sldId id="265" r:id="rId6"/>
    <p:sldId id="266" r:id="rId7"/>
    <p:sldId id="267" r:id="rId8"/>
    <p:sldId id="268" r:id="rId9"/>
    <p:sldId id="269" r:id="rId10"/>
    <p:sldId id="270" r:id="rId11"/>
    <p:sldId id="271" r:id="rId12"/>
    <p:sldId id="272" r:id="rId13"/>
    <p:sldId id="273" r:id="rId14"/>
    <p:sldId id="274" r:id="rId15"/>
    <p:sldId id="290" r:id="rId16"/>
    <p:sldId id="276"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291" r:id="rId33"/>
    <p:sldId id="283" r:id="rId34"/>
    <p:sldId id="292" r:id="rId35"/>
    <p:sldId id="285" r:id="rId36"/>
    <p:sldId id="286" r:id="rId37"/>
    <p:sldId id="308" r:id="rId38"/>
    <p:sldId id="287" r:id="rId39"/>
    <p:sldId id="288" r:id="rId40"/>
    <p:sldId id="309" r:id="rId41"/>
    <p:sldId id="263" r:id="rId42"/>
  </p:sldIdLst>
  <p:sldSz cx="12192000" cy="6858000"/>
  <p:notesSz cx="6858000" cy="9144000"/>
  <p:embeddedFontLst>
    <p:embeddedFont>
      <p:font typeface="Cambria" panose="02040503050406030204" pitchFamily="18" charset="0"/>
      <p:regular r:id="rId44"/>
      <p:bold r:id="rId45"/>
      <p:italic r:id="rId46"/>
      <p:boldItalic r:id="rId47"/>
    </p:embeddedFont>
    <p:embeddedFont>
      <p:font typeface="Montserrat ExtraBold" panose="020B0604020202020204" charset="0"/>
      <p:bold r:id="rId48"/>
      <p:italic r:id="rId49"/>
      <p:boldItalic r:id="rId50"/>
    </p:embeddedFont>
    <p:embeddedFont>
      <p:font typeface="Calibri" panose="020F0502020204030204" pitchFamily="34" charset="0"/>
      <p:regular r:id="rId51"/>
      <p:bold r:id="rId52"/>
      <p:italic r:id="rId53"/>
      <p:boldItalic r:id="rId54"/>
    </p:embeddedFont>
    <p:embeddedFont>
      <p:font typeface="Montserrat"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u4lNT1c+nss14akBozS1/Far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60"/>
    <a:srgbClr val="A09185"/>
    <a:srgbClr val="02486B"/>
    <a:srgbClr val="034F72"/>
    <a:srgbClr val="014063"/>
    <a:srgbClr val="223C6C"/>
    <a:srgbClr val="254275"/>
    <a:srgbClr val="1B3055"/>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94"/>
  </p:normalViewPr>
  <p:slideViewPr>
    <p:cSldViewPr snapToGrid="0" snapToObjects="1">
      <p:cViewPr>
        <p:scale>
          <a:sx n="140" d="100"/>
          <a:sy n="140" d="100"/>
        </p:scale>
        <p:origin x="-2706" y="-2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ordonez\Desktop\PANZ&#211;N\REP,%20CUADR%20Y%20GR&#193;FICAS%20AB%202022\4)%20EJ%20X%20GRPO%20DE%20GASTO%20ABR%2020222\EJXGPO%20GASTO%20EN%20EXC%20ABR%202022.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eordonez\Desktop\PANZ&#211;N\REP,%20CUADR%20Y%20GR&#193;FICAS%20AB%202022\5)%20EJ%20X%20FINALIDAD%20ABR%202022\EJ%20X%20FINALIDAD%20EN%20EXCE%20%20ABR%20202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es-GT" sz="1200"/>
              <a:t>Gráfica 3</a:t>
            </a:r>
          </a:p>
          <a:p>
            <a:pPr>
              <a:defRPr sz="1200"/>
            </a:pPr>
            <a:r>
              <a:rPr lang="es-GT" sz="1200"/>
              <a:t>Ejecución presupuestaria por grupo de gasto</a:t>
            </a:r>
          </a:p>
          <a:p>
            <a:pPr>
              <a:defRPr sz="1200"/>
            </a:pPr>
            <a:r>
              <a:rPr lang="es-GT" sz="1200"/>
              <a:t>Enero-abril de 2022</a:t>
            </a:r>
          </a:p>
          <a:p>
            <a:pPr>
              <a:defRPr sz="1200"/>
            </a:pPr>
            <a:r>
              <a:rPr lang="es-GT" sz="1200"/>
              <a:t>(Millones de quetzales) </a:t>
            </a:r>
          </a:p>
        </c:rich>
      </c:tx>
      <c:overlay val="0"/>
      <c:spPr>
        <a:noFill/>
        <a:ln>
          <a:noFill/>
        </a:ln>
        <a:effectLst/>
      </c:spPr>
    </c:title>
    <c:autoTitleDeleted val="0"/>
    <c:plotArea>
      <c:layout/>
      <c:barChart>
        <c:barDir val="col"/>
        <c:grouping val="clustered"/>
        <c:varyColors val="0"/>
        <c:ser>
          <c:idx val="0"/>
          <c:order val="0"/>
          <c:tx>
            <c:strRef>
              <c:f>'P INFORME'!$C$16</c:f>
              <c:strCache>
                <c:ptCount val="1"/>
                <c:pt idx="0">
                  <c:v>ASIGNADO</c:v>
                </c:pt>
              </c:strCache>
            </c:strRef>
          </c:tx>
          <c:spPr>
            <a:solidFill>
              <a:schemeClr val="accent1"/>
            </a:solidFill>
            <a:ln>
              <a:noFill/>
            </a:ln>
            <a:effectLst/>
          </c:spPr>
          <c:invertIfNegative val="0"/>
          <c:cat>
            <c:multiLvlStrRef>
              <c:f>'P INFORME'!$A$17:$B$24</c:f>
              <c:multiLvlStrCache>
                <c:ptCount val="8"/>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ASIGNACIONES GLOBALES</c:v>
                  </c:pt>
                </c:lvl>
                <c:lvl>
                  <c:pt idx="0">
                    <c:v> 000</c:v>
                  </c:pt>
                  <c:pt idx="1">
                    <c:v> 100</c:v>
                  </c:pt>
                  <c:pt idx="2">
                    <c:v> 200</c:v>
                  </c:pt>
                  <c:pt idx="3">
                    <c:v> 300</c:v>
                  </c:pt>
                  <c:pt idx="4">
                    <c:v> 400</c:v>
                  </c:pt>
                  <c:pt idx="5">
                    <c:v> 500</c:v>
                  </c:pt>
                  <c:pt idx="6">
                    <c:v> 600</c:v>
                  </c:pt>
                  <c:pt idx="7">
                    <c:v> 900</c:v>
                  </c:pt>
                </c:lvl>
              </c:multiLvlStrCache>
            </c:multiLvlStrRef>
          </c:cat>
          <c:val>
            <c:numRef>
              <c:f>'P INFORME'!$C$17:$C$24</c:f>
              <c:numCache>
                <c:formatCode>0.0</c:formatCode>
                <c:ptCount val="8"/>
                <c:pt idx="0">
                  <c:v>526.37380700000006</c:v>
                </c:pt>
                <c:pt idx="1">
                  <c:v>120.530232</c:v>
                </c:pt>
                <c:pt idx="2">
                  <c:v>349.151929</c:v>
                </c:pt>
                <c:pt idx="3">
                  <c:v>112.194599</c:v>
                </c:pt>
                <c:pt idx="4">
                  <c:v>214.04254900000001</c:v>
                </c:pt>
                <c:pt idx="5">
                  <c:v>62</c:v>
                </c:pt>
                <c:pt idx="6">
                  <c:v>60.905833999999999</c:v>
                </c:pt>
                <c:pt idx="7">
                  <c:v>8.85</c:v>
                </c:pt>
              </c:numCache>
            </c:numRef>
          </c:val>
          <c:extLst xmlns:c16r2="http://schemas.microsoft.com/office/drawing/2015/06/chart">
            <c:ext xmlns:c16="http://schemas.microsoft.com/office/drawing/2014/chart" uri="{C3380CC4-5D6E-409C-BE32-E72D297353CC}">
              <c16:uniqueId val="{00000000-147E-4B38-8DB2-BF185ABCCCF9}"/>
            </c:ext>
          </c:extLst>
        </c:ser>
        <c:ser>
          <c:idx val="1"/>
          <c:order val="1"/>
          <c:tx>
            <c:strRef>
              <c:f>'P INFORME'!$D$16</c:f>
              <c:strCache>
                <c:ptCount val="1"/>
                <c:pt idx="0">
                  <c:v>VIGENTE</c:v>
                </c:pt>
              </c:strCache>
            </c:strRef>
          </c:tx>
          <c:spPr>
            <a:solidFill>
              <a:schemeClr val="accent2"/>
            </a:solidFill>
            <a:ln>
              <a:noFill/>
            </a:ln>
            <a:effectLst/>
          </c:spPr>
          <c:invertIfNegative val="0"/>
          <c:cat>
            <c:multiLvlStrRef>
              <c:f>'P INFORME'!$A$17:$B$24</c:f>
              <c:multiLvlStrCache>
                <c:ptCount val="8"/>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ASIGNACIONES GLOBALES</c:v>
                  </c:pt>
                </c:lvl>
                <c:lvl>
                  <c:pt idx="0">
                    <c:v> 000</c:v>
                  </c:pt>
                  <c:pt idx="1">
                    <c:v> 100</c:v>
                  </c:pt>
                  <c:pt idx="2">
                    <c:v> 200</c:v>
                  </c:pt>
                  <c:pt idx="3">
                    <c:v> 300</c:v>
                  </c:pt>
                  <c:pt idx="4">
                    <c:v> 400</c:v>
                  </c:pt>
                  <c:pt idx="5">
                    <c:v> 500</c:v>
                  </c:pt>
                  <c:pt idx="6">
                    <c:v> 600</c:v>
                  </c:pt>
                  <c:pt idx="7">
                    <c:v> 900</c:v>
                  </c:pt>
                </c:lvl>
              </c:multiLvlStrCache>
            </c:multiLvlStrRef>
          </c:cat>
          <c:val>
            <c:numRef>
              <c:f>'P INFORME'!$D$17:$D$24</c:f>
              <c:numCache>
                <c:formatCode>#,##0.0</c:formatCode>
                <c:ptCount val="8"/>
                <c:pt idx="0">
                  <c:v>487.63102300000003</c:v>
                </c:pt>
                <c:pt idx="1">
                  <c:v>108.68247</c:v>
                </c:pt>
                <c:pt idx="2">
                  <c:v>284.24201699999998</c:v>
                </c:pt>
                <c:pt idx="3">
                  <c:v>124.364419</c:v>
                </c:pt>
                <c:pt idx="4">
                  <c:v>304.63260000000002</c:v>
                </c:pt>
                <c:pt idx="5">
                  <c:v>84.625477000000004</c:v>
                </c:pt>
                <c:pt idx="6">
                  <c:v>38.280357000000002</c:v>
                </c:pt>
                <c:pt idx="7">
                  <c:v>21.590586999999999</c:v>
                </c:pt>
              </c:numCache>
            </c:numRef>
          </c:val>
          <c:extLst xmlns:c16r2="http://schemas.microsoft.com/office/drawing/2015/06/chart">
            <c:ext xmlns:c16="http://schemas.microsoft.com/office/drawing/2014/chart" uri="{C3380CC4-5D6E-409C-BE32-E72D297353CC}">
              <c16:uniqueId val="{00000001-147E-4B38-8DB2-BF185ABCCCF9}"/>
            </c:ext>
          </c:extLst>
        </c:ser>
        <c:ser>
          <c:idx val="2"/>
          <c:order val="2"/>
          <c:tx>
            <c:strRef>
              <c:f>'P INFORME'!$E$16</c:f>
              <c:strCache>
                <c:ptCount val="1"/>
                <c:pt idx="0">
                  <c:v>DEVENGADO</c:v>
                </c:pt>
              </c:strCache>
            </c:strRef>
          </c:tx>
          <c:spPr>
            <a:solidFill>
              <a:schemeClr val="accent3"/>
            </a:solidFill>
            <a:ln>
              <a:noFill/>
            </a:ln>
            <a:effectLst/>
          </c:spPr>
          <c:invertIfNegative val="0"/>
          <c:cat>
            <c:multiLvlStrRef>
              <c:f>'P INFORME'!$A$17:$B$24</c:f>
              <c:multiLvlStrCache>
                <c:ptCount val="8"/>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ASIGNACIONES GLOBALES</c:v>
                  </c:pt>
                </c:lvl>
                <c:lvl>
                  <c:pt idx="0">
                    <c:v> 000</c:v>
                  </c:pt>
                  <c:pt idx="1">
                    <c:v> 100</c:v>
                  </c:pt>
                  <c:pt idx="2">
                    <c:v> 200</c:v>
                  </c:pt>
                  <c:pt idx="3">
                    <c:v> 300</c:v>
                  </c:pt>
                  <c:pt idx="4">
                    <c:v> 400</c:v>
                  </c:pt>
                  <c:pt idx="5">
                    <c:v> 500</c:v>
                  </c:pt>
                  <c:pt idx="6">
                    <c:v> 600</c:v>
                  </c:pt>
                  <c:pt idx="7">
                    <c:v> 900</c:v>
                  </c:pt>
                </c:lvl>
              </c:multiLvlStrCache>
            </c:multiLvlStrRef>
          </c:cat>
          <c:val>
            <c:numRef>
              <c:f>'P INFORME'!$E$17:$E$24</c:f>
              <c:numCache>
                <c:formatCode>#,##0.0</c:formatCode>
                <c:ptCount val="8"/>
                <c:pt idx="0">
                  <c:v>155.01703748</c:v>
                </c:pt>
                <c:pt idx="1">
                  <c:v>17.38842782</c:v>
                </c:pt>
                <c:pt idx="2">
                  <c:v>20.87418461</c:v>
                </c:pt>
                <c:pt idx="3">
                  <c:v>8.6006712100000016</c:v>
                </c:pt>
                <c:pt idx="4">
                  <c:v>108.11512261</c:v>
                </c:pt>
                <c:pt idx="5">
                  <c:v>19.36965824</c:v>
                </c:pt>
                <c:pt idx="6">
                  <c:v>6.9811108900000001</c:v>
                </c:pt>
                <c:pt idx="7">
                  <c:v>13.063293060000001</c:v>
                </c:pt>
              </c:numCache>
            </c:numRef>
          </c:val>
          <c:extLst xmlns:c16r2="http://schemas.microsoft.com/office/drawing/2015/06/chart">
            <c:ext xmlns:c16="http://schemas.microsoft.com/office/drawing/2014/chart" uri="{C3380CC4-5D6E-409C-BE32-E72D297353CC}">
              <c16:uniqueId val="{00000002-147E-4B38-8DB2-BF185ABCCCF9}"/>
            </c:ext>
          </c:extLst>
        </c:ser>
        <c:ser>
          <c:idx val="3"/>
          <c:order val="3"/>
          <c:tx>
            <c:strRef>
              <c:f>'P INFORME'!$F$16</c:f>
              <c:strCache>
                <c:ptCount val="1"/>
                <c:pt idx="0">
                  <c:v>SALDO POR DEVENGAR</c:v>
                </c:pt>
              </c:strCache>
            </c:strRef>
          </c:tx>
          <c:spPr>
            <a:solidFill>
              <a:schemeClr val="accent4"/>
            </a:solidFill>
            <a:ln>
              <a:noFill/>
            </a:ln>
            <a:effectLst/>
          </c:spPr>
          <c:invertIfNegative val="0"/>
          <c:cat>
            <c:multiLvlStrRef>
              <c:f>'P INFORME'!$A$17:$B$24</c:f>
              <c:multiLvlStrCache>
                <c:ptCount val="8"/>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ASIGNACIONES GLOBALES</c:v>
                  </c:pt>
                </c:lvl>
                <c:lvl>
                  <c:pt idx="0">
                    <c:v> 000</c:v>
                  </c:pt>
                  <c:pt idx="1">
                    <c:v> 100</c:v>
                  </c:pt>
                  <c:pt idx="2">
                    <c:v> 200</c:v>
                  </c:pt>
                  <c:pt idx="3">
                    <c:v> 300</c:v>
                  </c:pt>
                  <c:pt idx="4">
                    <c:v> 400</c:v>
                  </c:pt>
                  <c:pt idx="5">
                    <c:v> 500</c:v>
                  </c:pt>
                  <c:pt idx="6">
                    <c:v> 600</c:v>
                  </c:pt>
                  <c:pt idx="7">
                    <c:v> 900</c:v>
                  </c:pt>
                </c:lvl>
              </c:multiLvlStrCache>
            </c:multiLvlStrRef>
          </c:cat>
          <c:val>
            <c:numRef>
              <c:f>'P INFORME'!$F$17:$F$24</c:f>
              <c:numCache>
                <c:formatCode>#,##0.0</c:formatCode>
                <c:ptCount val="8"/>
                <c:pt idx="0">
                  <c:v>332.61398551999997</c:v>
                </c:pt>
                <c:pt idx="1">
                  <c:v>91.294042180000005</c:v>
                </c:pt>
                <c:pt idx="2">
                  <c:v>263.36783238999999</c:v>
                </c:pt>
                <c:pt idx="3">
                  <c:v>115.76374779000001</c:v>
                </c:pt>
                <c:pt idx="4">
                  <c:v>196.51747738999998</c:v>
                </c:pt>
                <c:pt idx="5">
                  <c:v>65.255818759999997</c:v>
                </c:pt>
                <c:pt idx="6">
                  <c:v>31.299246109999999</c:v>
                </c:pt>
                <c:pt idx="7">
                  <c:v>8.5272939399999998</c:v>
                </c:pt>
              </c:numCache>
            </c:numRef>
          </c:val>
          <c:extLst xmlns:c16r2="http://schemas.microsoft.com/office/drawing/2015/06/chart">
            <c:ext xmlns:c16="http://schemas.microsoft.com/office/drawing/2014/chart" uri="{C3380CC4-5D6E-409C-BE32-E72D297353CC}">
              <c16:uniqueId val="{00000003-147E-4B38-8DB2-BF185ABCCCF9}"/>
            </c:ext>
          </c:extLst>
        </c:ser>
        <c:ser>
          <c:idx val="4"/>
          <c:order val="4"/>
          <c:tx>
            <c:strRef>
              <c:f>'P INFORME'!$G$16</c:f>
              <c:strCache>
                <c:ptCount val="1"/>
                <c:pt idx="0">
                  <c:v>%
EJEC</c:v>
                </c:pt>
              </c:strCache>
            </c:strRef>
          </c:tx>
          <c:spPr>
            <a:solidFill>
              <a:schemeClr val="accent5"/>
            </a:solidFill>
            <a:ln>
              <a:noFill/>
            </a:ln>
            <a:effectLst/>
          </c:spPr>
          <c:invertIfNegative val="0"/>
          <c:cat>
            <c:multiLvlStrRef>
              <c:f>'P INFORME'!$A$17:$B$24</c:f>
              <c:multiLvlStrCache>
                <c:ptCount val="8"/>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ASIGNACIONES GLOBALES</c:v>
                  </c:pt>
                </c:lvl>
                <c:lvl>
                  <c:pt idx="0">
                    <c:v> 000</c:v>
                  </c:pt>
                  <c:pt idx="1">
                    <c:v> 100</c:v>
                  </c:pt>
                  <c:pt idx="2">
                    <c:v> 200</c:v>
                  </c:pt>
                  <c:pt idx="3">
                    <c:v> 300</c:v>
                  </c:pt>
                  <c:pt idx="4">
                    <c:v> 400</c:v>
                  </c:pt>
                  <c:pt idx="5">
                    <c:v> 500</c:v>
                  </c:pt>
                  <c:pt idx="6">
                    <c:v> 600</c:v>
                  </c:pt>
                  <c:pt idx="7">
                    <c:v> 900</c:v>
                  </c:pt>
                </c:lvl>
              </c:multiLvlStrCache>
            </c:multiLvlStrRef>
          </c:cat>
          <c:val>
            <c:numRef>
              <c:f>'P INFORME'!$G$17:$G$24</c:f>
              <c:numCache>
                <c:formatCode>#,##0.0</c:formatCode>
                <c:ptCount val="8"/>
                <c:pt idx="0">
                  <c:v>31.789822666799441</c:v>
                </c:pt>
                <c:pt idx="1">
                  <c:v>15.99929392477002</c:v>
                </c:pt>
                <c:pt idx="2">
                  <c:v>7.3438068130511462</c:v>
                </c:pt>
                <c:pt idx="3">
                  <c:v>6.9157008726105165</c:v>
                </c:pt>
                <c:pt idx="4">
                  <c:v>35.490332489037613</c:v>
                </c:pt>
                <c:pt idx="5">
                  <c:v>22.888684267032257</c:v>
                </c:pt>
                <c:pt idx="6">
                  <c:v>18.236796720573949</c:v>
                </c:pt>
                <c:pt idx="7">
                  <c:v>60.504575720891708</c:v>
                </c:pt>
              </c:numCache>
            </c:numRef>
          </c:val>
          <c:extLst xmlns:c16r2="http://schemas.microsoft.com/office/drawing/2015/06/chart">
            <c:ext xmlns:c16="http://schemas.microsoft.com/office/drawing/2014/chart" uri="{C3380CC4-5D6E-409C-BE32-E72D297353CC}">
              <c16:uniqueId val="{00000004-147E-4B38-8DB2-BF185ABCCCF9}"/>
            </c:ext>
          </c:extLst>
        </c:ser>
        <c:dLbls>
          <c:showLegendKey val="0"/>
          <c:showVal val="0"/>
          <c:showCatName val="0"/>
          <c:showSerName val="0"/>
          <c:showPercent val="0"/>
          <c:showBubbleSize val="0"/>
        </c:dLbls>
        <c:gapWidth val="150"/>
        <c:axId val="1222815152"/>
        <c:axId val="1222805904"/>
      </c:barChart>
      <c:catAx>
        <c:axId val="122281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GT"/>
          </a:p>
        </c:txPr>
        <c:crossAx val="1222805904"/>
        <c:crosses val="autoZero"/>
        <c:auto val="1"/>
        <c:lblAlgn val="ctr"/>
        <c:lblOffset val="100"/>
        <c:noMultiLvlLbl val="0"/>
      </c:catAx>
      <c:valAx>
        <c:axId val="122280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GT"/>
                  <a:t>Millones de quetzales</a:t>
                </a:r>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s-GT"/>
          </a:p>
        </c:txPr>
        <c:crossAx val="1222815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s-GT"/>
              <a:t>Ejecución presupuestaria por finalidad</a:t>
            </a:r>
          </a:p>
          <a:p>
            <a:pPr>
              <a:defRPr/>
            </a:pPr>
            <a:r>
              <a:rPr lang="es-GT"/>
              <a:t>Enero-abril de 2022</a:t>
            </a:r>
          </a:p>
          <a:p>
            <a:pPr>
              <a:defRPr/>
            </a:pPr>
            <a:r>
              <a:rPr lang="es-GT"/>
              <a:t>(Millones de quetzales)</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tx>
            <c:strRef>
              <c:f>'P INFORME'!$A$29</c:f>
              <c:strCache>
                <c:ptCount val="1"/>
                <c:pt idx="0">
                  <c:v>SERVICIOS PÚBLICOS GENERALES</c:v>
                </c:pt>
              </c:strCache>
            </c:strRef>
          </c:tx>
          <c:spPr>
            <a:solidFill>
              <a:schemeClr val="accent1"/>
            </a:solidFill>
            <a:ln>
              <a:noFill/>
            </a:ln>
            <a:effectLst/>
          </c:spPr>
          <c:invertIfNegative val="0"/>
          <c:cat>
            <c:strRef>
              <c:f>'P INFORME'!$B$28:$F$28</c:f>
              <c:strCache>
                <c:ptCount val="5"/>
                <c:pt idx="0">
                  <c:v>ASIGNADO</c:v>
                </c:pt>
                <c:pt idx="1">
                  <c:v>VIGENTE</c:v>
                </c:pt>
                <c:pt idx="2">
                  <c:v>DEVENGADO</c:v>
                </c:pt>
                <c:pt idx="3">
                  <c:v>SALDO POR DEVENGAR</c:v>
                </c:pt>
                <c:pt idx="4">
                  <c:v>%
EJEC</c:v>
                </c:pt>
              </c:strCache>
            </c:strRef>
          </c:cat>
          <c:val>
            <c:numRef>
              <c:f>'P INFORME'!$B$29:$F$29</c:f>
              <c:numCache>
                <c:formatCode>#,##0.0</c:formatCode>
                <c:ptCount val="5"/>
                <c:pt idx="0" formatCode="0.0">
                  <c:v>35.565330000000003</c:v>
                </c:pt>
                <c:pt idx="1">
                  <c:v>35.311860000000003</c:v>
                </c:pt>
                <c:pt idx="2">
                  <c:v>9.4064564499999985</c:v>
                </c:pt>
                <c:pt idx="3">
                  <c:v>25.905403549999999</c:v>
                </c:pt>
                <c:pt idx="4">
                  <c:v>26.63823556731364</c:v>
                </c:pt>
              </c:numCache>
            </c:numRef>
          </c:val>
          <c:extLst xmlns:c16r2="http://schemas.microsoft.com/office/drawing/2015/06/chart">
            <c:ext xmlns:c16="http://schemas.microsoft.com/office/drawing/2014/chart" uri="{C3380CC4-5D6E-409C-BE32-E72D297353CC}">
              <c16:uniqueId val="{00000000-ADBF-41A5-9486-E9E5629B5784}"/>
            </c:ext>
          </c:extLst>
        </c:ser>
        <c:ser>
          <c:idx val="1"/>
          <c:order val="1"/>
          <c:tx>
            <c:strRef>
              <c:f>'P INFORME'!$A$30</c:f>
              <c:strCache>
                <c:ptCount val="1"/>
                <c:pt idx="0">
                  <c:v>ASUNTOS ECONÓMICOS</c:v>
                </c:pt>
              </c:strCache>
            </c:strRef>
          </c:tx>
          <c:spPr>
            <a:solidFill>
              <a:schemeClr val="accent2"/>
            </a:solidFill>
            <a:ln>
              <a:noFill/>
            </a:ln>
            <a:effectLst/>
          </c:spPr>
          <c:invertIfNegative val="0"/>
          <c:cat>
            <c:strRef>
              <c:f>'P INFORME'!$B$28:$F$28</c:f>
              <c:strCache>
                <c:ptCount val="5"/>
                <c:pt idx="0">
                  <c:v>ASIGNADO</c:v>
                </c:pt>
                <c:pt idx="1">
                  <c:v>VIGENTE</c:v>
                </c:pt>
                <c:pt idx="2">
                  <c:v>DEVENGADO</c:v>
                </c:pt>
                <c:pt idx="3">
                  <c:v>SALDO POR DEVENGAR</c:v>
                </c:pt>
                <c:pt idx="4">
                  <c:v>%
EJEC</c:v>
                </c:pt>
              </c:strCache>
            </c:strRef>
          </c:cat>
          <c:val>
            <c:numRef>
              <c:f>'P INFORME'!$B$30:$F$30</c:f>
              <c:numCache>
                <c:formatCode>#,##0.0</c:formatCode>
                <c:ptCount val="5"/>
                <c:pt idx="0" formatCode="0.0">
                  <c:v>1188.3909200000001</c:v>
                </c:pt>
                <c:pt idx="1">
                  <c:v>1177.763436</c:v>
                </c:pt>
                <c:pt idx="2">
                  <c:v>314.76606785000001</c:v>
                </c:pt>
                <c:pt idx="3">
                  <c:v>862.99736814999994</c:v>
                </c:pt>
                <c:pt idx="4">
                  <c:v>26.725746294097043</c:v>
                </c:pt>
              </c:numCache>
            </c:numRef>
          </c:val>
          <c:extLst xmlns:c16r2="http://schemas.microsoft.com/office/drawing/2015/06/chart">
            <c:ext xmlns:c16="http://schemas.microsoft.com/office/drawing/2014/chart" uri="{C3380CC4-5D6E-409C-BE32-E72D297353CC}">
              <c16:uniqueId val="{00000001-ADBF-41A5-9486-E9E5629B5784}"/>
            </c:ext>
          </c:extLst>
        </c:ser>
        <c:ser>
          <c:idx val="2"/>
          <c:order val="2"/>
          <c:tx>
            <c:strRef>
              <c:f>'P INFORME'!$A$31</c:f>
              <c:strCache>
                <c:ptCount val="1"/>
                <c:pt idx="0">
                  <c:v>PROTECCIÓN AMBIENTAL</c:v>
                </c:pt>
              </c:strCache>
            </c:strRef>
          </c:tx>
          <c:spPr>
            <a:solidFill>
              <a:schemeClr val="accent3"/>
            </a:solidFill>
            <a:ln>
              <a:noFill/>
            </a:ln>
            <a:effectLst/>
          </c:spPr>
          <c:invertIfNegative val="0"/>
          <c:cat>
            <c:strRef>
              <c:f>'P INFORME'!$B$28:$F$28</c:f>
              <c:strCache>
                <c:ptCount val="5"/>
                <c:pt idx="0">
                  <c:v>ASIGNADO</c:v>
                </c:pt>
                <c:pt idx="1">
                  <c:v>VIGENTE</c:v>
                </c:pt>
                <c:pt idx="2">
                  <c:v>DEVENGADO</c:v>
                </c:pt>
                <c:pt idx="3">
                  <c:v>SALDO POR DEVENGAR</c:v>
                </c:pt>
                <c:pt idx="4">
                  <c:v>%
EJEC</c:v>
                </c:pt>
              </c:strCache>
            </c:strRef>
          </c:cat>
          <c:val>
            <c:numRef>
              <c:f>'P INFORME'!$B$31:$F$31</c:f>
              <c:numCache>
                <c:formatCode>#,##0.0</c:formatCode>
                <c:ptCount val="5"/>
                <c:pt idx="0" formatCode="0.0">
                  <c:v>9.5850000000000009</c:v>
                </c:pt>
                <c:pt idx="1">
                  <c:v>9.5850000000000009</c:v>
                </c:pt>
                <c:pt idx="2">
                  <c:v>3.18288701</c:v>
                </c:pt>
                <c:pt idx="3">
                  <c:v>6.40211299</c:v>
                </c:pt>
                <c:pt idx="4">
                  <c:v>33.206958894105377</c:v>
                </c:pt>
              </c:numCache>
            </c:numRef>
          </c:val>
          <c:extLst xmlns:c16r2="http://schemas.microsoft.com/office/drawing/2015/06/chart">
            <c:ext xmlns:c16="http://schemas.microsoft.com/office/drawing/2014/chart" uri="{C3380CC4-5D6E-409C-BE32-E72D297353CC}">
              <c16:uniqueId val="{00000002-ADBF-41A5-9486-E9E5629B5784}"/>
            </c:ext>
          </c:extLst>
        </c:ser>
        <c:ser>
          <c:idx val="3"/>
          <c:order val="3"/>
          <c:tx>
            <c:strRef>
              <c:f>'P INFORME'!$A$32</c:f>
              <c:strCache>
                <c:ptCount val="1"/>
                <c:pt idx="0">
                  <c:v>EDUCACIÓN</c:v>
                </c:pt>
              </c:strCache>
            </c:strRef>
          </c:tx>
          <c:spPr>
            <a:solidFill>
              <a:schemeClr val="accent4"/>
            </a:solidFill>
            <a:ln>
              <a:noFill/>
            </a:ln>
            <a:effectLst/>
          </c:spPr>
          <c:invertIfNegative val="0"/>
          <c:cat>
            <c:strRef>
              <c:f>'P INFORME'!$B$28:$F$28</c:f>
              <c:strCache>
                <c:ptCount val="5"/>
                <c:pt idx="0">
                  <c:v>ASIGNADO</c:v>
                </c:pt>
                <c:pt idx="1">
                  <c:v>VIGENTE</c:v>
                </c:pt>
                <c:pt idx="2">
                  <c:v>DEVENGADO</c:v>
                </c:pt>
                <c:pt idx="3">
                  <c:v>SALDO POR DEVENGAR</c:v>
                </c:pt>
                <c:pt idx="4">
                  <c:v>%
EJEC</c:v>
                </c:pt>
              </c:strCache>
            </c:strRef>
          </c:cat>
          <c:val>
            <c:numRef>
              <c:f>'P INFORME'!$B$32:$F$32</c:f>
              <c:numCache>
                <c:formatCode>#,##0.0</c:formatCode>
                <c:ptCount val="5"/>
                <c:pt idx="0" formatCode="0.0">
                  <c:v>65.413139999999999</c:v>
                </c:pt>
                <c:pt idx="1">
                  <c:v>62.389777000000002</c:v>
                </c:pt>
                <c:pt idx="2">
                  <c:v>8.3510681299999998</c:v>
                </c:pt>
                <c:pt idx="3">
                  <c:v>54.038708870000001</c:v>
                </c:pt>
                <c:pt idx="4">
                  <c:v>13.385314921064712</c:v>
                </c:pt>
              </c:numCache>
            </c:numRef>
          </c:val>
          <c:extLst xmlns:c16r2="http://schemas.microsoft.com/office/drawing/2015/06/chart">
            <c:ext xmlns:c16="http://schemas.microsoft.com/office/drawing/2014/chart" uri="{C3380CC4-5D6E-409C-BE32-E72D297353CC}">
              <c16:uniqueId val="{00000003-ADBF-41A5-9486-E9E5629B5784}"/>
            </c:ext>
          </c:extLst>
        </c:ser>
        <c:ser>
          <c:idx val="4"/>
          <c:order val="4"/>
          <c:tx>
            <c:strRef>
              <c:f>'P INFORME'!$A$33</c:f>
              <c:strCache>
                <c:ptCount val="1"/>
                <c:pt idx="0">
                  <c:v>PROTECCIÓN SOCIAL</c:v>
                </c:pt>
              </c:strCache>
            </c:strRef>
          </c:tx>
          <c:spPr>
            <a:solidFill>
              <a:schemeClr val="accent5"/>
            </a:solidFill>
            <a:ln>
              <a:noFill/>
            </a:ln>
            <a:effectLst/>
          </c:spPr>
          <c:invertIfNegative val="0"/>
          <c:cat>
            <c:strRef>
              <c:f>'P INFORME'!$B$28:$F$28</c:f>
              <c:strCache>
                <c:ptCount val="5"/>
                <c:pt idx="0">
                  <c:v>ASIGNADO</c:v>
                </c:pt>
                <c:pt idx="1">
                  <c:v>VIGENTE</c:v>
                </c:pt>
                <c:pt idx="2">
                  <c:v>DEVENGADO</c:v>
                </c:pt>
                <c:pt idx="3">
                  <c:v>SALDO POR DEVENGAR</c:v>
                </c:pt>
                <c:pt idx="4">
                  <c:v>%
EJEC</c:v>
                </c:pt>
              </c:strCache>
            </c:strRef>
          </c:cat>
          <c:val>
            <c:numRef>
              <c:f>'P INFORME'!$B$33:$F$33</c:f>
              <c:numCache>
                <c:formatCode>#,##0.0</c:formatCode>
                <c:ptCount val="5"/>
                <c:pt idx="0" formatCode="0.0">
                  <c:v>155.09456</c:v>
                </c:pt>
                <c:pt idx="1">
                  <c:v>168.99887699999999</c:v>
                </c:pt>
                <c:pt idx="2">
                  <c:v>13.70302648</c:v>
                </c:pt>
                <c:pt idx="3">
                  <c:v>155.29585052000002</c:v>
                </c:pt>
                <c:pt idx="4">
                  <c:v>8.1083535720772861</c:v>
                </c:pt>
              </c:numCache>
            </c:numRef>
          </c:val>
          <c:extLst xmlns:c16r2="http://schemas.microsoft.com/office/drawing/2015/06/chart">
            <c:ext xmlns:c16="http://schemas.microsoft.com/office/drawing/2014/chart" uri="{C3380CC4-5D6E-409C-BE32-E72D297353CC}">
              <c16:uniqueId val="{00000004-ADBF-41A5-9486-E9E5629B5784}"/>
            </c:ext>
          </c:extLst>
        </c:ser>
        <c:dLbls>
          <c:showLegendKey val="0"/>
          <c:showVal val="0"/>
          <c:showCatName val="0"/>
          <c:showSerName val="0"/>
          <c:showPercent val="0"/>
          <c:showBubbleSize val="0"/>
        </c:dLbls>
        <c:gapWidth val="150"/>
        <c:axId val="1222815696"/>
        <c:axId val="1222806448"/>
      </c:barChart>
      <c:catAx>
        <c:axId val="12228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1222806448"/>
        <c:crosses val="autoZero"/>
        <c:auto val="1"/>
        <c:lblAlgn val="ctr"/>
        <c:lblOffset val="100"/>
        <c:noMultiLvlLbl val="0"/>
      </c:catAx>
      <c:valAx>
        <c:axId val="122280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s-GT"/>
                  <a:t>Millones de quetzales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1222815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050"/>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2934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26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15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38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536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43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39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77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47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69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52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34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324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4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605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88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37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130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09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434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13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72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1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536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230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395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901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48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314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36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57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153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722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60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766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811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96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29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51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42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70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77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a:spLocks noGrp="1"/>
          </p:cNvSpPr>
          <p:nvPr>
            <p:ph type="pic" idx="2"/>
          </p:nvPr>
        </p:nvSpPr>
        <p:spPr>
          <a:xfrm>
            <a:off x="5183188" y="987425"/>
            <a:ext cx="6172200" cy="4873625"/>
          </a:xfrm>
          <a:prstGeom prst="rect">
            <a:avLst/>
          </a:prstGeom>
          <a:noFill/>
          <a:ln>
            <a:noFill/>
          </a:ln>
        </p:spPr>
      </p:sp>
      <p:sp>
        <p:nvSpPr>
          <p:cNvPr id="65" name="Google Shape;6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maga.gob.gt/" TargetMode="Externa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cxnSp>
        <p:nvCxnSpPr>
          <p:cNvPr id="6" name="Conector recto 5">
            <a:extLst>
              <a:ext uri="{FF2B5EF4-FFF2-40B4-BE49-F238E27FC236}">
                <a16:creationId xmlns:a16="http://schemas.microsoft.com/office/drawing/2014/main" xmlns="" id="{9A63BDCF-0C5E-4D4C-A630-52DB5A7F880B}"/>
              </a:ext>
            </a:extLst>
          </p:cNvPr>
          <p:cNvCxnSpPr>
            <a:cxnSpLocks/>
          </p:cNvCxnSpPr>
          <p:nvPr/>
        </p:nvCxnSpPr>
        <p:spPr>
          <a:xfrm>
            <a:off x="6106510" y="151265"/>
            <a:ext cx="0" cy="64113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Google Shape;616;p8">
            <a:extLst>
              <a:ext uri="{FF2B5EF4-FFF2-40B4-BE49-F238E27FC236}">
                <a16:creationId xmlns:a16="http://schemas.microsoft.com/office/drawing/2014/main" xmlns="" id="{215D83E3-640D-D343-A69A-C3766470E08F}"/>
              </a:ext>
            </a:extLst>
          </p:cNvPr>
          <p:cNvSpPr txBox="1"/>
          <p:nvPr/>
        </p:nvSpPr>
        <p:spPr>
          <a:xfrm>
            <a:off x="6106511" y="302573"/>
            <a:ext cx="1625148"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GT" sz="800" b="1" dirty="0" smtClean="0">
                <a:solidFill>
                  <a:srgbClr val="1E3660"/>
                </a:solidFill>
                <a:latin typeface="Montserrat"/>
                <a:ea typeface="Montserrat"/>
                <a:cs typeface="Montserrat"/>
                <a:sym typeface="Montserrat"/>
              </a:rPr>
              <a:t>MINISTERIO DE AGRICULTURA, GANADERÍA Y ALIMENTACIÓN</a:t>
            </a:r>
            <a:endParaRPr lang="es-GT" sz="1200" dirty="0">
              <a:solidFill>
                <a:srgbClr val="1E36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1" name="Picture 2" descr="Desarrollando capacidades de ciencia de datos en Directivos Públicos">
            <a:extLst>
              <a:ext uri="{FF2B5EF4-FFF2-40B4-BE49-F238E27FC236}">
                <a16:creationId xmlns:a16="http://schemas.microsoft.com/office/drawing/2014/main" xmlns="" id="{32451046-2D2A-4D78-A9BA-26759574380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6698"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xmlns="" id="{05495F16-A891-4E9F-A5CF-544275E75B68}"/>
              </a:ext>
            </a:extLst>
          </p:cNvPr>
          <p:cNvSpPr txBox="1">
            <a:spLocks/>
          </p:cNvSpPr>
          <p:nvPr/>
        </p:nvSpPr>
        <p:spPr>
          <a:xfrm>
            <a:off x="1907514" y="939162"/>
            <a:ext cx="10566219"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PAGO DE SALARIOS A SERVIDORES PÚBLICOS A LA FECHA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B422CAEE-C214-4732-B377-E79C87B81359}"/>
              </a:ext>
            </a:extLst>
          </p:cNvPr>
          <p:cNvSpPr txBox="1">
            <a:spLocks/>
          </p:cNvSpPr>
          <p:nvPr/>
        </p:nvSpPr>
        <p:spPr>
          <a:xfrm>
            <a:off x="592069" y="1673623"/>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800" b="1" dirty="0">
                <a:solidFill>
                  <a:srgbClr val="0070C0"/>
                </a:solidFill>
                <a:latin typeface="Arial" panose="020B0604020202020204" pitchFamily="34" charset="0"/>
                <a:ea typeface="Times New Roman" panose="02020603050405020304" pitchFamily="18" charset="0"/>
              </a:rPr>
              <a:t>Q.487.6 Millones </a:t>
            </a:r>
            <a:endParaRPr lang="es-GT" sz="48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primer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155.0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5400" b="1" dirty="0">
                <a:solidFill>
                  <a:srgbClr val="0070C0"/>
                </a:solidFill>
                <a:latin typeface="Arial" panose="020B0604020202020204" pitchFamily="34" charset="0"/>
                <a:cs typeface="Arial" panose="020B0604020202020204" pitchFamily="34" charset="0"/>
              </a:rPr>
              <a:t>Q. </a:t>
            </a:r>
            <a:r>
              <a:rPr lang="es-GT" sz="4800" b="1" dirty="0">
                <a:solidFill>
                  <a:srgbClr val="0070C0"/>
                </a:solidFill>
                <a:latin typeface="Arial" panose="020B0604020202020204" pitchFamily="34" charset="0"/>
                <a:ea typeface="Times New Roman" panose="02020603050405020304" pitchFamily="18" charset="0"/>
              </a:rPr>
              <a:t>332.6 Millones</a:t>
            </a:r>
            <a:endParaRPr lang="es-GT" sz="48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xmlns="" id="{FBF987D7-F6EB-4E22-809F-6134B7E9C344}"/>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tx1"/>
                </a:solidFill>
                <a:latin typeface="Arial" panose="020B0604020202020204" pitchFamily="34" charset="0"/>
                <a:cs typeface="Arial" panose="020B0604020202020204" pitchFamily="34" charset="0"/>
              </a:rPr>
              <a:t>35.5%</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del MAGA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726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Título 1">
            <a:extLst>
              <a:ext uri="{FF2B5EF4-FFF2-40B4-BE49-F238E27FC236}">
                <a16:creationId xmlns:a16="http://schemas.microsoft.com/office/drawing/2014/main" xmlns="" id="{FAAD8385-96AE-4F79-93DA-0A90B75CF620}"/>
              </a:ext>
            </a:extLst>
          </p:cNvPr>
          <p:cNvSpPr txBox="1">
            <a:spLocks/>
          </p:cNvSpPr>
          <p:nvPr/>
        </p:nvSpPr>
        <p:spPr>
          <a:xfrm>
            <a:off x="2536230" y="763639"/>
            <a:ext cx="11173098"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EN QUÉ </a:t>
            </a:r>
            <a:r>
              <a:rPr lang="es-GT" b="1" dirty="0" smtClean="0">
                <a:latin typeface="Arial" panose="020B0604020202020204" pitchFamily="34" charset="0"/>
                <a:cs typeface="Arial" panose="020B0604020202020204" pitchFamily="34" charset="0"/>
              </a:rPr>
              <a:t>INVIERTE EL MAGA?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4" descr="Edificio - Iconos gratis de edificios">
            <a:extLst>
              <a:ext uri="{FF2B5EF4-FFF2-40B4-BE49-F238E27FC236}">
                <a16:creationId xmlns:a16="http://schemas.microsoft.com/office/drawing/2014/main" xmlns="" id="{531DFD08-094E-4713-9C5B-BCA33E17BEB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4542" y="160286"/>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a:extLst>
              <a:ext uri="{FF2B5EF4-FFF2-40B4-BE49-F238E27FC236}">
                <a16:creationId xmlns:a16="http://schemas.microsoft.com/office/drawing/2014/main" xmlns="" id="{D08F538A-06AE-415D-890B-EB82E7F8B787}"/>
              </a:ext>
            </a:extLst>
          </p:cNvPr>
          <p:cNvSpPr txBox="1">
            <a:spLocks/>
          </p:cNvSpPr>
          <p:nvPr/>
        </p:nvSpPr>
        <p:spPr>
          <a:xfrm>
            <a:off x="439271" y="1693120"/>
            <a:ext cx="7406641"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El MAGA, durante el primer cuatrimestre del ejercicio 2022, ha adquirido equipos varios, que incluyen mobiliario y equipo de oficina, mobiliario y equipo médico sanitario y de laboratorio, equipo de cómputo, de comunicaciones la cantidad de Q.5.4 millones.</a:t>
            </a: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Para </a:t>
            </a:r>
            <a:r>
              <a:rPr lang="es-GT" sz="1600" b="0" dirty="0">
                <a:solidFill>
                  <a:schemeClr val="tx1"/>
                </a:solidFill>
                <a:latin typeface="Arial" panose="020B0604020202020204" pitchFamily="34" charset="0"/>
                <a:cs typeface="Arial" panose="020B0604020202020204" pitchFamily="34" charset="0"/>
              </a:rPr>
              <a:t>el presente ejercicio se tiene programada la construcción y mejoramiento de sistemas de riego en los departamentos de Zacapa, Quiché, Jalapa, Huehuetenango, San Marcos, Suchitepéquez y Santa Rosa. De la misma forma se tiene programada la construcción de un centro de acopio, transformación y distribución de hortalizas en Aldea el Ovejero, Municipio Progreso, Departamento de Jutiapa.</a:t>
            </a:r>
          </a:p>
          <a:p>
            <a:pPr algn="just">
              <a:lnSpc>
                <a:spcPct val="150000"/>
              </a:lnSpc>
            </a:pPr>
            <a:r>
              <a:rPr lang="es-GT" sz="1600" b="0" dirty="0">
                <a:solidFill>
                  <a:schemeClr val="tx1"/>
                </a:solidFill>
                <a:latin typeface="Arial" panose="020B0604020202020204" pitchFamily="34" charset="0"/>
                <a:cs typeface="Arial" panose="020B0604020202020204" pitchFamily="34" charset="0"/>
              </a:rPr>
              <a:t>Para el primer cuatrimestre destaca la adquisición de equipo de cómputo por Q.4.9 millones  y la ejecución de Q.3.2 millones en sistemas de riego.</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endParaRPr lang="es-GT" sz="1600" b="0" dirty="0">
              <a:solidFill>
                <a:schemeClr val="accent1">
                  <a:lumMod val="50000"/>
                </a:schemeClr>
              </a:solidFill>
              <a:latin typeface="Arial" panose="020B0604020202020204" pitchFamily="34" charset="0"/>
              <a:cs typeface="Arial" panose="020B0604020202020204" pitchFamily="34" charset="0"/>
            </a:endParaRPr>
          </a:p>
          <a:p>
            <a:r>
              <a:rPr lang="es-GT" sz="1600" b="0" dirty="0">
                <a:solidFill>
                  <a:schemeClr val="accent1">
                    <a:lumMod val="50000"/>
                  </a:schemeClr>
                </a:solidFill>
                <a:latin typeface="Arial" panose="020B0604020202020204" pitchFamily="34" charset="0"/>
                <a:cs typeface="Arial" panose="020B0604020202020204" pitchFamily="34" charset="0"/>
              </a:rPr>
              <a:t/>
            </a:r>
            <a:br>
              <a:rPr lang="es-GT" sz="1600" b="0" dirty="0">
                <a:solidFill>
                  <a:schemeClr val="accent1">
                    <a:lumMod val="50000"/>
                  </a:schemeClr>
                </a:solidFill>
                <a:latin typeface="Arial" panose="020B0604020202020204" pitchFamily="34" charset="0"/>
                <a:cs typeface="Arial" panose="020B0604020202020204" pitchFamily="34" charset="0"/>
              </a:rPr>
            </a:b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FD555D2C-4A22-4352-82A5-786210767E83}"/>
              </a:ext>
            </a:extLst>
          </p:cNvPr>
          <p:cNvSpPr txBox="1">
            <a:spLocks/>
          </p:cNvSpPr>
          <p:nvPr/>
        </p:nvSpPr>
        <p:spPr>
          <a:xfrm>
            <a:off x="8323655" y="2395830"/>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destina  en construcción y mejoramiento de sistemas de riego, construcción de un centro de acopio agrícola y adquisición de equipos varios.</a:t>
            </a:r>
          </a:p>
        </p:txBody>
      </p:sp>
    </p:spTree>
    <p:extLst>
      <p:ext uri="{BB962C8B-B14F-4D97-AF65-F5344CB8AC3E}">
        <p14:creationId xmlns:p14="http://schemas.microsoft.com/office/powerpoint/2010/main" val="232508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xmlns="" id="{E07956D5-D407-4E5F-BA05-3167EF910314}"/>
              </a:ext>
            </a:extLst>
          </p:cNvPr>
          <p:cNvSpPr txBox="1">
            <a:spLocks/>
          </p:cNvSpPr>
          <p:nvPr/>
        </p:nvSpPr>
        <p:spPr>
          <a:xfrm>
            <a:off x="1865410" y="1009335"/>
            <a:ext cx="10470969"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MONTO UTILIZADO EN INVERSIÓN A LA FECHA</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4" descr="Edificio - Iconos gratis de edificios">
            <a:extLst>
              <a:ext uri="{FF2B5EF4-FFF2-40B4-BE49-F238E27FC236}">
                <a16:creationId xmlns:a16="http://schemas.microsoft.com/office/drawing/2014/main" xmlns="" id="{55D84E51-65FC-4ECB-A2D1-D07E7F10CA9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783" y="3651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xmlns="" id="{B2F21CE6-BC7B-4461-93FA-B6DC18186265}"/>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247.3 </a:t>
            </a:r>
            <a:r>
              <a:rPr lang="es-GT" sz="4500" b="1" dirty="0">
                <a:solidFill>
                  <a:srgbClr val="0070C0"/>
                </a:solidFill>
                <a:latin typeface="Arial" panose="020B0604020202020204" pitchFamily="34" charset="0"/>
                <a:cs typeface="Arial" panose="020B0604020202020204" pitchFamily="34" charset="0"/>
              </a:rPr>
              <a:t>Millones </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primer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35.0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212.3 Millones</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xmlns="" id="{69AA1819-1AD8-4179-A59D-E55677EA2A9E}"/>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17.0%  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86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0" name="Picture 2" descr="Target arm | Icono Gratis">
            <a:extLst>
              <a:ext uri="{FF2B5EF4-FFF2-40B4-BE49-F238E27FC236}">
                <a16:creationId xmlns:a16="http://schemas.microsoft.com/office/drawing/2014/main" xmlns="" id="{5EDC8445-AC74-4261-BC20-AB8FFC8F4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151163"/>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0BDDEAC6-B7B8-4849-AEDF-2D8B15628538}"/>
              </a:ext>
            </a:extLst>
          </p:cNvPr>
          <p:cNvSpPr txBox="1">
            <a:spLocks/>
          </p:cNvSpPr>
          <p:nvPr/>
        </p:nvSpPr>
        <p:spPr>
          <a:xfrm>
            <a:off x="2136119" y="890098"/>
            <a:ext cx="9146435"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¿QUÉ FINALIDADES ATIENDE </a:t>
            </a:r>
            <a:r>
              <a:rPr lang="es-GT" b="1" dirty="0" smtClean="0">
                <a:latin typeface="Arial" panose="020B0604020202020204" pitchFamily="34" charset="0"/>
                <a:cs typeface="Arial" panose="020B0604020202020204" pitchFamily="34" charset="0"/>
              </a:rPr>
              <a:t>EL MAGA?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xmlns="" id="{DE53548A-1E9F-4108-ABF1-0A30F937989E}"/>
              </a:ext>
            </a:extLst>
          </p:cNvPr>
          <p:cNvSpPr txBox="1">
            <a:spLocks/>
          </p:cNvSpPr>
          <p:nvPr/>
        </p:nvSpPr>
        <p:spPr>
          <a:xfrm>
            <a:off x="439271" y="17817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en la población. </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MAGA, las finalidades que atiende son: s</a:t>
            </a:r>
            <a:r>
              <a:rPr lang="es-GT" sz="1600" b="0" dirty="0" smtClean="0">
                <a:solidFill>
                  <a:schemeClr val="tx1"/>
                </a:solidFill>
                <a:latin typeface="Arial" panose="020B0604020202020204" pitchFamily="34" charset="0"/>
                <a:cs typeface="Arial" panose="020B0604020202020204" pitchFamily="34" charset="0"/>
              </a:rPr>
              <a:t>ervicios </a:t>
            </a:r>
            <a:r>
              <a:rPr lang="es-GT" sz="1600" b="0" dirty="0">
                <a:solidFill>
                  <a:schemeClr val="tx1"/>
                </a:solidFill>
                <a:latin typeface="Arial" panose="020B0604020202020204" pitchFamily="34" charset="0"/>
                <a:cs typeface="Arial" panose="020B0604020202020204" pitchFamily="34" charset="0"/>
              </a:rPr>
              <a:t>públicos generales, asuntos económicos, protección ambiental, educación y protección social. Destacan en cuanto a su presupuesto vigente, Asuntos económicos (Q.</a:t>
            </a:r>
            <a:r>
              <a:rPr lang="es-GT" sz="1600" b="0" dirty="0">
                <a:solidFill>
                  <a:srgbClr val="000000"/>
                </a:solidFill>
                <a:latin typeface="Arial" panose="020B0604020202020204" pitchFamily="34" charset="0"/>
                <a:ea typeface="Times New Roman" panose="02020603050405020304" pitchFamily="18" charset="0"/>
              </a:rPr>
              <a:t>1,177.8 millones) </a:t>
            </a:r>
            <a:r>
              <a:rPr lang="es-GT" sz="1600" b="0" dirty="0" smtClean="0">
                <a:solidFill>
                  <a:srgbClr val="000000"/>
                </a:solidFill>
                <a:latin typeface="Arial" panose="020B0604020202020204" pitchFamily="34" charset="0"/>
                <a:ea typeface="Times New Roman" panose="02020603050405020304" pitchFamily="18" charset="0"/>
              </a:rPr>
              <a:t>-actividades </a:t>
            </a:r>
            <a:r>
              <a:rPr lang="es-GT" sz="1600" b="0" dirty="0">
                <a:solidFill>
                  <a:srgbClr val="000000"/>
                </a:solidFill>
                <a:latin typeface="Arial" panose="020B0604020202020204" pitchFamily="34" charset="0"/>
                <a:ea typeface="Times New Roman" panose="02020603050405020304" pitchFamily="18" charset="0"/>
              </a:rPr>
              <a:t>sustanciales y aportes a entidades como INAB, ICTA, Zoológico La Aurora; traslado a organismos regionales e internacionales y otros, aportes a productores asociados, traslado de recursos a organismos regionales e internacionales y otros;  Protección Social (Q.169.0 millones), para la actividad asistencia y dotación de alimentos y; </a:t>
            </a:r>
            <a:r>
              <a:rPr lang="es-GT" sz="1600" b="0" dirty="0" smtClean="0">
                <a:solidFill>
                  <a:srgbClr val="000000"/>
                </a:solidFill>
                <a:latin typeface="Arial" panose="020B0604020202020204" pitchFamily="34" charset="0"/>
                <a:ea typeface="Times New Roman" panose="02020603050405020304" pitchFamily="18" charset="0"/>
              </a:rPr>
              <a:t>educación- a </a:t>
            </a:r>
            <a:r>
              <a:rPr lang="es-GT" sz="1600" b="0" dirty="0">
                <a:solidFill>
                  <a:srgbClr val="000000"/>
                </a:solidFill>
                <a:latin typeface="Arial" panose="020B0604020202020204" pitchFamily="34" charset="0"/>
                <a:ea typeface="Times New Roman" panose="02020603050405020304" pitchFamily="18" charset="0"/>
              </a:rPr>
              <a:t>nivel medio, agrícola y </a:t>
            </a:r>
            <a:r>
              <a:rPr lang="es-GT" sz="1600" b="0" dirty="0" smtClean="0">
                <a:solidFill>
                  <a:srgbClr val="000000"/>
                </a:solidFill>
                <a:latin typeface="Arial" panose="020B0604020202020204" pitchFamily="34" charset="0"/>
                <a:ea typeface="Times New Roman" panose="02020603050405020304" pitchFamily="18" charset="0"/>
              </a:rPr>
              <a:t>forestal.</a:t>
            </a:r>
            <a:endParaRPr lang="es-GT" sz="1600" b="0" dirty="0">
              <a:solidFill>
                <a:schemeClr val="tx1"/>
              </a:solidFill>
              <a:latin typeface="Arial" panose="020B0604020202020204" pitchFamily="34" charset="0"/>
              <a:cs typeface="Arial" panose="020B0604020202020204" pitchFamily="34" charset="0"/>
            </a:endParaRPr>
          </a:p>
          <a:p>
            <a:endParaRPr lang="es-GT" sz="1600" b="0" dirty="0">
              <a:solidFill>
                <a:schemeClr val="accent1">
                  <a:lumMod val="50000"/>
                </a:schemeClr>
              </a:solidFill>
              <a:latin typeface="Arial" panose="020B0604020202020204" pitchFamily="34" charset="0"/>
              <a:cs typeface="Arial" panose="020B0604020202020204" pitchFamily="34" charset="0"/>
            </a:endParaRPr>
          </a:p>
          <a:p>
            <a:r>
              <a:rPr lang="es-GT" sz="1600" b="0" dirty="0">
                <a:solidFill>
                  <a:schemeClr val="accent1">
                    <a:lumMod val="50000"/>
                  </a:schemeClr>
                </a:solidFill>
                <a:latin typeface="Arial" panose="020B0604020202020204" pitchFamily="34" charset="0"/>
                <a:cs typeface="Arial" panose="020B0604020202020204" pitchFamily="34" charset="0"/>
              </a:rPr>
              <a:t/>
            </a:r>
            <a:br>
              <a:rPr lang="es-GT" sz="1600" b="0" dirty="0">
                <a:solidFill>
                  <a:schemeClr val="accent1">
                    <a:lumMod val="50000"/>
                  </a:schemeClr>
                </a:solidFill>
                <a:latin typeface="Arial" panose="020B0604020202020204" pitchFamily="34" charset="0"/>
                <a:cs typeface="Arial" panose="020B0604020202020204" pitchFamily="34" charset="0"/>
              </a:rPr>
            </a:b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D4F1BB95-ED69-42F5-9DD5-460545FD7205}"/>
              </a:ext>
            </a:extLst>
          </p:cNvPr>
          <p:cNvSpPr txBox="1">
            <a:spLocks/>
          </p:cNvSpPr>
          <p:nvPr/>
        </p:nvSpPr>
        <p:spPr>
          <a:xfrm>
            <a:off x="8650099" y="226280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“Asuntos económicos” con un </a:t>
            </a:r>
            <a:r>
              <a:rPr lang="es-GT" sz="2000" dirty="0">
                <a:solidFill>
                  <a:schemeClr val="tx1"/>
                </a:solidFill>
                <a:latin typeface="Arial" panose="020B0604020202020204" pitchFamily="34" charset="0"/>
                <a:cs typeface="Arial" panose="020B0604020202020204" pitchFamily="34" charset="0"/>
              </a:rPr>
              <a:t>81.0 % </a:t>
            </a:r>
            <a:r>
              <a:rPr lang="es-GT" sz="2000" b="0" dirty="0">
                <a:solidFill>
                  <a:schemeClr val="tx1"/>
                </a:solidFill>
                <a:latin typeface="Arial" panose="020B0604020202020204" pitchFamily="34" charset="0"/>
                <a:cs typeface="Arial" panose="020B0604020202020204" pitchFamily="34" charset="0"/>
              </a:rPr>
              <a:t>del presupuesto vigente total del MAGA.</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3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xmlns="" id="{F3E85465-8448-4C83-9C28-AC9152579F60}"/>
              </a:ext>
            </a:extLst>
          </p:cNvPr>
          <p:cNvSpPr>
            <a:spLocks noGrp="1"/>
          </p:cNvSpPr>
          <p:nvPr>
            <p:ph type="title"/>
          </p:nvPr>
        </p:nvSpPr>
        <p:spPr>
          <a:xfrm>
            <a:off x="682706" y="540650"/>
            <a:ext cx="8791303" cy="547089"/>
          </a:xfrm>
        </p:spPr>
        <p:txBody>
          <a:bodyPr>
            <a:noAutofit/>
          </a:bodyPr>
          <a:lstStyle/>
          <a:p>
            <a:r>
              <a:rPr lang="es-GT" sz="2800" b="1" dirty="0">
                <a:latin typeface="Arial" panose="020B0604020202020204" pitchFamily="34" charset="0"/>
                <a:cs typeface="Arial" panose="020B0604020202020204" pitchFamily="34" charset="0"/>
              </a:rPr>
              <a:t>EJECUCIÓN PRESUPUESTARIA POR FINALIDAD AL PRIMER CUATRIMESTRE 2022</a:t>
            </a:r>
          </a:p>
        </p:txBody>
      </p:sp>
      <p:graphicFrame>
        <p:nvGraphicFramePr>
          <p:cNvPr id="6" name="Gráfico 5">
            <a:extLst>
              <a:ext uri="{FF2B5EF4-FFF2-40B4-BE49-F238E27FC236}">
                <a16:creationId xmlns:a16="http://schemas.microsoft.com/office/drawing/2014/main" xmlns="" id="{0A4472E6-4DF9-89D3-8944-F42B8B979AC2}"/>
              </a:ext>
            </a:extLst>
          </p:cNvPr>
          <p:cNvGraphicFramePr/>
          <p:nvPr>
            <p:extLst>
              <p:ext uri="{D42A27DB-BD31-4B8C-83A1-F6EECF244321}">
                <p14:modId xmlns:p14="http://schemas.microsoft.com/office/powerpoint/2010/main" val="26148915"/>
              </p:ext>
            </p:extLst>
          </p:nvPr>
        </p:nvGraphicFramePr>
        <p:xfrm>
          <a:off x="1292908" y="1398685"/>
          <a:ext cx="8973836" cy="4666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987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grpSp>
        <p:nvGrpSpPr>
          <p:cNvPr id="5" name="Grupo 4">
            <a:extLst>
              <a:ext uri="{FF2B5EF4-FFF2-40B4-BE49-F238E27FC236}">
                <a16:creationId xmlns:a16="http://schemas.microsoft.com/office/drawing/2014/main" xmlns="" id="{3CE19077-5466-4ECD-84A0-F5EF39E2DC69}"/>
              </a:ext>
            </a:extLst>
          </p:cNvPr>
          <p:cNvGrpSpPr/>
          <p:nvPr/>
        </p:nvGrpSpPr>
        <p:grpSpPr>
          <a:xfrm>
            <a:off x="0" y="1714"/>
            <a:ext cx="12192000" cy="6856286"/>
            <a:chOff x="0" y="1714"/>
            <a:chExt cx="12192000" cy="6856286"/>
          </a:xfrm>
        </p:grpSpPr>
        <p:pic>
          <p:nvPicPr>
            <p:cNvPr id="3" name="Imagen 2">
              <a:extLst>
                <a:ext uri="{FF2B5EF4-FFF2-40B4-BE49-F238E27FC236}">
                  <a16:creationId xmlns:a16="http://schemas.microsoft.com/office/drawing/2014/main" xmlns="" id="{A649A387-4B49-4C45-A699-A908FC762BD9}"/>
                </a:ext>
              </a:extLst>
            </p:cNvPr>
            <p:cNvPicPr>
              <a:picLocks noChangeAspect="1"/>
            </p:cNvPicPr>
            <p:nvPr/>
          </p:nvPicPr>
          <p:blipFill>
            <a:blip r:embed="rId4"/>
            <a:stretch>
              <a:fillRect/>
            </a:stretch>
          </p:blipFill>
          <p:spPr>
            <a:xfrm>
              <a:off x="0" y="1714"/>
              <a:ext cx="12192000" cy="6856286"/>
            </a:xfrm>
            <a:prstGeom prst="rect">
              <a:avLst/>
            </a:prstGeom>
          </p:spPr>
        </p:pic>
        <p:sp>
          <p:nvSpPr>
            <p:cNvPr id="6" name="Título 1">
              <a:extLst>
                <a:ext uri="{FF2B5EF4-FFF2-40B4-BE49-F238E27FC236}">
                  <a16:creationId xmlns:a16="http://schemas.microsoft.com/office/drawing/2014/main" xmlns="" id="{F1B37B23-C2E8-45CF-8A71-91E65135901F}"/>
                </a:ext>
              </a:extLst>
            </p:cNvPr>
            <p:cNvSpPr txBox="1">
              <a:spLocks/>
            </p:cNvSpPr>
            <p:nvPr/>
          </p:nvSpPr>
          <p:spPr>
            <a:xfrm>
              <a:off x="229381" y="600092"/>
              <a:ext cx="11639889" cy="61324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b="1" dirty="0">
                  <a:solidFill>
                    <a:schemeClr val="bg1"/>
                  </a:solidFill>
                  <a:cs typeface="Arial" panose="020B0604020202020204" pitchFamily="34" charset="0"/>
                </a:rPr>
                <a:t>RENDICIÓN DE CUENTAS</a:t>
              </a:r>
              <a:br>
                <a:rPr lang="es-GT" sz="4000" b="1" dirty="0">
                  <a:solidFill>
                    <a:schemeClr val="bg1"/>
                  </a:solidFill>
                  <a:cs typeface="Arial" panose="020B0604020202020204" pitchFamily="34" charset="0"/>
                </a:rPr>
              </a:br>
              <a:r>
                <a:rPr lang="es-GT" sz="4000" b="1" dirty="0">
                  <a:solidFill>
                    <a:schemeClr val="bg1"/>
                  </a:solidFill>
                  <a:cs typeface="Arial" panose="020B0604020202020204" pitchFamily="34" charset="0"/>
                </a:rPr>
                <a:t>PRIMER CUATRIMESTRE 2022</a:t>
              </a: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ctr"/>
              <a:r>
                <a:rPr lang="es-GT" b="1" dirty="0">
                  <a:solidFill>
                    <a:srgbClr val="A09185"/>
                  </a:solidFill>
                </a:rPr>
                <a:t>RESULTADOS ESPECÍFICOS</a:t>
              </a:r>
            </a:p>
            <a:p>
              <a:pPr algn="r"/>
              <a:endParaRPr lang="es-GT" sz="3200" b="1" dirty="0">
                <a:solidFill>
                  <a:srgbClr val="00B0F0"/>
                </a:solidFill>
                <a:cs typeface="Arial" panose="020B0604020202020204" pitchFamily="34" charset="0"/>
              </a:endParaRPr>
            </a:p>
          </p:txBody>
        </p:sp>
      </p:grpSp>
    </p:spTree>
    <p:extLst>
      <p:ext uri="{BB962C8B-B14F-4D97-AF65-F5344CB8AC3E}">
        <p14:creationId xmlns:p14="http://schemas.microsoft.com/office/powerpoint/2010/main" val="2314724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846306" y="1878631"/>
            <a:ext cx="5606449"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168.99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13.70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a:t>
            </a:r>
            <a:r>
              <a:rPr lang="es-GT" sz="1800" dirty="0">
                <a:latin typeface="+mn-lt"/>
              </a:rPr>
              <a:t>Acceso y Disponibilidad </a:t>
            </a:r>
            <a:r>
              <a:rPr lang="es-GT" sz="1800" dirty="0" smtClean="0">
                <a:latin typeface="+mn-lt"/>
              </a:rPr>
              <a:t>Alimentaria</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355,555 </a:t>
            </a:r>
            <a:r>
              <a:rPr lang="es-GT" sz="1800" dirty="0">
                <a:latin typeface="+mn-lt"/>
                <a:cs typeface="Arial" panose="020B0604020202020204" pitchFamily="34" charset="0"/>
              </a:rPr>
              <a:t>raciones</a:t>
            </a:r>
          </a:p>
          <a:p>
            <a:pPr marL="457200" indent="-457200">
              <a:buAutoNum type="alphaLcPeriod"/>
            </a:pPr>
            <a:r>
              <a:rPr lang="es-GT" sz="1800" dirty="0">
                <a:latin typeface="+mn-lt"/>
                <a:cs typeface="Arial" panose="020B0604020202020204" pitchFamily="34" charset="0"/>
              </a:rPr>
              <a:t>Población beneficiada: </a:t>
            </a:r>
            <a:r>
              <a:rPr lang="es-GT" sz="1800" dirty="0" smtClean="0">
                <a:latin typeface="+mn-lt"/>
                <a:cs typeface="Arial" panose="020B0604020202020204" pitchFamily="34" charset="0"/>
              </a:rPr>
              <a:t>29,811 </a:t>
            </a:r>
            <a:r>
              <a:rPr lang="es-GT" sz="1800" dirty="0">
                <a:latin typeface="+mn-lt"/>
                <a:cs typeface="Arial" panose="020B0604020202020204" pitchFamily="34" charset="0"/>
              </a:rPr>
              <a:t>familias</a:t>
            </a:r>
          </a:p>
          <a:p>
            <a:pPr marL="457200" indent="-457200">
              <a:buAutoNum type="alphaLcPeriod"/>
            </a:pPr>
            <a:r>
              <a:rPr lang="es-GT" sz="1800" dirty="0">
                <a:latin typeface="+mn-lt"/>
                <a:cs typeface="Arial" panose="020B0604020202020204" pitchFamily="34" charset="0"/>
              </a:rPr>
              <a:t>Ubicación geográfica: </a:t>
            </a:r>
            <a:r>
              <a:rPr lang="es-GT" sz="1800" dirty="0" smtClean="0">
                <a:latin typeface="+mn-lt"/>
                <a:cs typeface="Arial" panose="020B0604020202020204" pitchFamily="34" charset="0"/>
              </a:rPr>
              <a:t>19 </a:t>
            </a:r>
            <a:r>
              <a:rPr lang="es-GT" sz="1800" dirty="0">
                <a:latin typeface="+mn-lt"/>
                <a:cs typeface="Arial" panose="020B0604020202020204" pitchFamily="34" charset="0"/>
              </a:rPr>
              <a:t>municipios</a:t>
            </a: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134" y="2280565"/>
            <a:ext cx="3763621" cy="2514822"/>
          </a:xfrm>
          <a:prstGeom prst="rect">
            <a:avLst/>
          </a:prstGeom>
        </p:spPr>
      </p:pic>
      <p:sp>
        <p:nvSpPr>
          <p:cNvPr id="4" name="Rectángulo 3"/>
          <p:cNvSpPr/>
          <p:nvPr/>
        </p:nvSpPr>
        <p:spPr>
          <a:xfrm>
            <a:off x="7173494" y="4798997"/>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
        <p:nvSpPr>
          <p:cNvPr id="12" name="Marcador de contenido 6">
            <a:extLst>
              <a:ext uri="{FF2B5EF4-FFF2-40B4-BE49-F238E27FC236}">
                <a16:creationId xmlns:a16="http://schemas.microsoft.com/office/drawing/2014/main" xmlns="" id="{FDEFACA7-B903-4B3E-851C-F8FB7B3942D0}"/>
              </a:ext>
            </a:extLst>
          </p:cNvPr>
          <p:cNvSpPr txBox="1">
            <a:spLocks/>
          </p:cNvSpPr>
          <p:nvPr/>
        </p:nvSpPr>
        <p:spPr>
          <a:xfrm>
            <a:off x="384311"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29,811 raciones de alimentos entregadas a </a:t>
            </a:r>
            <a:r>
              <a:rPr lang="es-GT" sz="2000" b="1" dirty="0">
                <a:latin typeface="+mn-lt"/>
              </a:rPr>
              <a:t>familias vulnerables con riesgo de inseguridad alimentaria por pérdida de cosechas, urgencia o gravedad</a:t>
            </a:r>
          </a:p>
          <a:p>
            <a:endParaRPr lang="es-GT" b="1" dirty="0">
              <a:latin typeface="+mn-lt"/>
              <a:cs typeface="Arial" panose="020B0604020202020204" pitchFamily="34" charset="0"/>
            </a:endParaRP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Tree>
    <p:extLst>
      <p:ext uri="{BB962C8B-B14F-4D97-AF65-F5344CB8AC3E}">
        <p14:creationId xmlns:p14="http://schemas.microsoft.com/office/powerpoint/2010/main" val="1427809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36,069 productores </a:t>
            </a:r>
            <a:r>
              <a:rPr lang="es-GT" sz="2000" b="1" dirty="0">
                <a:latin typeface="+mn-lt"/>
              </a:rPr>
              <a:t>(as) beneficiados con capacitación, asistencia e insumos para promover la alimentación en el hogar rural saludable</a:t>
            </a:r>
          </a:p>
          <a:p>
            <a:endParaRPr lang="es-GT" b="1" dirty="0">
              <a:latin typeface="+mn-lt"/>
              <a:cs typeface="Arial" panose="020B0604020202020204" pitchFamily="34" charset="0"/>
            </a:endParaRP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846306" y="1878631"/>
            <a:ext cx="5409021"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69.71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9.5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a:t>
            </a:r>
            <a:r>
              <a:rPr lang="es-GT" sz="1800" dirty="0">
                <a:latin typeface="+mn-lt"/>
              </a:rPr>
              <a:t>Acceso y Disponibilidad </a:t>
            </a:r>
            <a:r>
              <a:rPr lang="es-GT" sz="1800" dirty="0" smtClean="0">
                <a:latin typeface="+mn-lt"/>
              </a:rPr>
              <a:t>Alimentaria</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134,283 personas</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Población beneficiada: </a:t>
            </a:r>
            <a:r>
              <a:rPr lang="es-GT" sz="1800" dirty="0" smtClean="0">
                <a:latin typeface="+mn-lt"/>
                <a:cs typeface="Arial" panose="020B0604020202020204" pitchFamily="34" charset="0"/>
              </a:rPr>
              <a:t>36,069 personas</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Ubicación geográfica: </a:t>
            </a:r>
            <a:r>
              <a:rPr lang="es-GT" sz="1800" dirty="0" smtClean="0">
                <a:latin typeface="+mn-lt"/>
                <a:cs typeface="Arial" panose="020B0604020202020204" pitchFamily="34" charset="0"/>
              </a:rPr>
              <a:t>331 </a:t>
            </a:r>
            <a:r>
              <a:rPr lang="es-GT" sz="1800" dirty="0">
                <a:latin typeface="+mn-lt"/>
                <a:cs typeface="Arial" panose="020B0604020202020204" pitchFamily="34" charset="0"/>
              </a:rPr>
              <a:t>municipios</a:t>
            </a: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518" y="2171700"/>
            <a:ext cx="3920836" cy="2613891"/>
          </a:xfrm>
          <a:prstGeom prst="rect">
            <a:avLst/>
          </a:prstGeom>
        </p:spPr>
      </p:pic>
      <p:sp>
        <p:nvSpPr>
          <p:cNvPr id="8" name="Rectángulo 7"/>
          <p:cNvSpPr/>
          <p:nvPr/>
        </p:nvSpPr>
        <p:spPr>
          <a:xfrm>
            <a:off x="7253704" y="4798997"/>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Tree>
    <p:extLst>
      <p:ext uri="{BB962C8B-B14F-4D97-AF65-F5344CB8AC3E}">
        <p14:creationId xmlns:p14="http://schemas.microsoft.com/office/powerpoint/2010/main" val="286782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41,807 productores capacitados y asistidos técnicamente para mejorar sus sistemas </a:t>
            </a:r>
            <a:r>
              <a:rPr lang="es-GT" sz="2000" b="1" dirty="0" smtClean="0">
                <a:latin typeface="+mn-lt"/>
              </a:rPr>
              <a:t>productivos</a:t>
            </a:r>
            <a:endParaRPr lang="es-GT" sz="2000" b="1" dirty="0">
              <a:latin typeface="+mn-lt"/>
            </a:endParaRPr>
          </a:p>
          <a:p>
            <a:endParaRPr lang="es-GT" b="1" dirty="0">
              <a:latin typeface="+mn-lt"/>
              <a:cs typeface="Arial" panose="020B0604020202020204" pitchFamily="34" charset="0"/>
            </a:endParaRP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78631"/>
            <a:ext cx="5885628"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259.72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96.37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a:t>
            </a:r>
            <a:r>
              <a:rPr lang="es-GT" sz="1800" dirty="0">
                <a:latin typeface="+mn-lt"/>
              </a:rPr>
              <a:t>Acceso y Disponibilidad </a:t>
            </a:r>
            <a:r>
              <a:rPr lang="es-GT" sz="1800" dirty="0" smtClean="0">
                <a:latin typeface="+mn-lt"/>
              </a:rPr>
              <a:t>Alimentaria</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261,106 personas</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Población beneficiada: </a:t>
            </a:r>
            <a:r>
              <a:rPr lang="es-GT" sz="1800" dirty="0" smtClean="0">
                <a:latin typeface="+mn-lt"/>
                <a:cs typeface="Arial" panose="020B0604020202020204" pitchFamily="34" charset="0"/>
              </a:rPr>
              <a:t>41,807 personas</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Ubicación geográfica: </a:t>
            </a:r>
            <a:r>
              <a:rPr lang="es-GT" sz="1800" dirty="0" smtClean="0">
                <a:latin typeface="+mn-lt"/>
                <a:cs typeface="Arial" panose="020B0604020202020204" pitchFamily="34" charset="0"/>
              </a:rPr>
              <a:t>331 </a:t>
            </a:r>
            <a:r>
              <a:rPr lang="es-GT" sz="1800" dirty="0">
                <a:latin typeface="+mn-lt"/>
                <a:cs typeface="Arial" panose="020B0604020202020204" pitchFamily="34" charset="0"/>
              </a:rPr>
              <a:t>municipios</a:t>
            </a: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598" y="2182091"/>
            <a:ext cx="4270663" cy="2847109"/>
          </a:xfrm>
          <a:prstGeom prst="rect">
            <a:avLst/>
          </a:prstGeom>
        </p:spPr>
      </p:pic>
      <p:sp>
        <p:nvSpPr>
          <p:cNvPr id="8" name="Rectángulo 7"/>
          <p:cNvSpPr/>
          <p:nvPr/>
        </p:nvSpPr>
        <p:spPr>
          <a:xfrm>
            <a:off x="6964948" y="5071711"/>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Tree>
    <p:extLst>
      <p:ext uri="{BB962C8B-B14F-4D97-AF65-F5344CB8AC3E}">
        <p14:creationId xmlns:p14="http://schemas.microsoft.com/office/powerpoint/2010/main" val="201690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102 </a:t>
            </a:r>
            <a:r>
              <a:rPr lang="es-GT" sz="2000" b="1" dirty="0">
                <a:latin typeface="+mn-lt"/>
              </a:rPr>
              <a:t>e</a:t>
            </a:r>
            <a:r>
              <a:rPr lang="es-GT" sz="2000" b="1" dirty="0" smtClean="0">
                <a:latin typeface="+mn-lt"/>
              </a:rPr>
              <a:t>ntidades </a:t>
            </a:r>
            <a:r>
              <a:rPr lang="es-GT" sz="2000" b="1" dirty="0">
                <a:latin typeface="+mn-lt"/>
              </a:rPr>
              <a:t>capacitadas y dotadas con material técnico geográfico para la conservación y uso de suelos</a:t>
            </a: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846306" y="1878631"/>
            <a:ext cx="8796458"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a:t>
            </a:r>
            <a:r>
              <a:rPr lang="es-GT" sz="1800" dirty="0" smtClean="0">
                <a:latin typeface="+mn-lt"/>
                <a:cs typeface="Arial" panose="020B0604020202020204" pitchFamily="34" charset="0"/>
              </a:rPr>
              <a:t>Q1.28 millones</a:t>
            </a:r>
            <a:endParaRPr lang="es-GT" sz="1800" dirty="0">
              <a:latin typeface="+mn-lt"/>
              <a:cs typeface="Arial" panose="020B0604020202020204" pitchFamily="34" charset="0"/>
            </a:endParaRP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0.39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a:t>
            </a:r>
            <a:r>
              <a:rPr lang="es-GT" sz="1800" dirty="0" smtClean="0">
                <a:latin typeface="+mn-lt"/>
                <a:cs typeface="Arial" panose="020B0604020202020204" pitchFamily="34" charset="0"/>
              </a:rPr>
              <a:t>”</a:t>
            </a:r>
            <a:endParaRPr lang="es-GT" sz="1800" dirty="0">
              <a:latin typeface="+mn-lt"/>
              <a:cs typeface="Arial" panose="020B0604020202020204" pitchFamily="34" charset="0"/>
            </a:endParaRP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Investigación, Restauración y Conservación de </a:t>
            </a:r>
            <a:r>
              <a:rPr lang="es-GT" sz="1800" dirty="0" smtClean="0">
                <a:latin typeface="+mn-lt"/>
                <a:cs typeface="Arial" panose="020B0604020202020204" pitchFamily="34" charset="0"/>
              </a:rPr>
              <a:t>Suelos</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209 entidades</a:t>
            </a:r>
          </a:p>
          <a:p>
            <a:pPr marL="457200" indent="-457200">
              <a:buAutoNum type="alphaLcPeriod"/>
            </a:pPr>
            <a:r>
              <a:rPr lang="es-GT" sz="1800" dirty="0" smtClean="0">
                <a:latin typeface="+mn-lt"/>
                <a:cs typeface="Arial" panose="020B0604020202020204" pitchFamily="34" charset="0"/>
              </a:rPr>
              <a:t>Población beneficiada: 102 entidades</a:t>
            </a:r>
            <a:endParaRPr lang="es-GT" sz="1800" dirty="0">
              <a:latin typeface="+mn-lt"/>
              <a:cs typeface="Arial" panose="020B0604020202020204" pitchFamily="34" charset="0"/>
            </a:endParaRPr>
          </a:p>
          <a:p>
            <a:pPr marL="457200" indent="-457200">
              <a:buAutoNum type="alphaLcPeriod"/>
            </a:pPr>
            <a:r>
              <a:rPr lang="es-GT" sz="1800" dirty="0" smtClean="0">
                <a:latin typeface="+mn-lt"/>
                <a:cs typeface="Arial" panose="020B0604020202020204" pitchFamily="34" charset="0"/>
              </a:rPr>
              <a:t>Ubicación </a:t>
            </a:r>
            <a:r>
              <a:rPr lang="es-GT" sz="1800" dirty="0">
                <a:latin typeface="+mn-lt"/>
                <a:cs typeface="Arial" panose="020B0604020202020204" pitchFamily="34" charset="0"/>
              </a:rPr>
              <a:t>geográfica: </a:t>
            </a:r>
            <a:r>
              <a:rPr lang="es-GT" sz="1800" dirty="0" smtClean="0">
                <a:latin typeface="+mn-lt"/>
                <a:cs typeface="Arial" panose="020B0604020202020204" pitchFamily="34" charset="0"/>
              </a:rPr>
              <a:t>7 </a:t>
            </a:r>
            <a:r>
              <a:rPr lang="es-GT" sz="1800" dirty="0">
                <a:latin typeface="+mn-lt"/>
                <a:cs typeface="Arial" panose="020B0604020202020204" pitchFamily="34" charset="0"/>
              </a:rPr>
              <a:t>municipios</a:t>
            </a: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spTree>
    <p:extLst>
      <p:ext uri="{BB962C8B-B14F-4D97-AF65-F5344CB8AC3E}">
        <p14:creationId xmlns:p14="http://schemas.microsoft.com/office/powerpoint/2010/main" val="25850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5" name="Marcador de contenido 6">
            <a:extLst>
              <a:ext uri="{FF2B5EF4-FFF2-40B4-BE49-F238E27FC236}">
                <a16:creationId xmlns:a16="http://schemas.microsoft.com/office/drawing/2014/main" xmlns="" id="{18262C89-C627-47B8-A075-7CF424768A2F}"/>
              </a:ext>
            </a:extLst>
          </p:cNvPr>
          <p:cNvSpPr txBox="1">
            <a:spLocks/>
          </p:cNvSpPr>
          <p:nvPr/>
        </p:nvSpPr>
        <p:spPr>
          <a:xfrm>
            <a:off x="846159" y="1786551"/>
            <a:ext cx="10646230" cy="4614170"/>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Font typeface="Arial"/>
              <a:buNone/>
            </a:pPr>
            <a:r>
              <a:rPr lang="es-GT" sz="2600" dirty="0">
                <a:solidFill>
                  <a:schemeClr val="tx1"/>
                </a:solidFill>
                <a:latin typeface="Arial" panose="020B0604020202020204" pitchFamily="34" charset="0"/>
                <a:cs typeface="Arial" panose="020B0604020202020204" pitchFamily="34" charset="0"/>
              </a:rPr>
              <a:t>De conformidad con las normas que regulan su funcionamiento, las </a:t>
            </a:r>
            <a:r>
              <a:rPr lang="es-GT" sz="2600" b="1" dirty="0">
                <a:solidFill>
                  <a:schemeClr val="tx1"/>
                </a:solidFill>
                <a:latin typeface="Arial" panose="020B0604020202020204" pitchFamily="34" charset="0"/>
                <a:cs typeface="Arial" panose="020B0604020202020204" pitchFamily="34" charset="0"/>
              </a:rPr>
              <a:t>principales funciones </a:t>
            </a:r>
            <a:r>
              <a:rPr lang="es-GT" sz="2600" dirty="0">
                <a:solidFill>
                  <a:schemeClr val="tx1"/>
                </a:solidFill>
                <a:latin typeface="Arial" panose="020B0604020202020204" pitchFamily="34" charset="0"/>
                <a:cs typeface="Arial" panose="020B0604020202020204" pitchFamily="34" charset="0"/>
              </a:rPr>
              <a:t>de “</a:t>
            </a:r>
            <a:r>
              <a:rPr lang="es-GT" sz="2600" u="sng" dirty="0">
                <a:solidFill>
                  <a:schemeClr val="tx1"/>
                </a:solidFill>
                <a:latin typeface="Arial" panose="020B0604020202020204" pitchFamily="34" charset="0"/>
                <a:cs typeface="Arial" panose="020B0604020202020204" pitchFamily="34" charset="0"/>
              </a:rPr>
              <a:t>la institución</a:t>
            </a:r>
            <a:r>
              <a:rPr lang="es-GT" sz="2600" dirty="0">
                <a:solidFill>
                  <a:schemeClr val="tx1"/>
                </a:solidFill>
                <a:latin typeface="Arial" panose="020B0604020202020204" pitchFamily="34" charset="0"/>
                <a:cs typeface="Arial" panose="020B0604020202020204" pitchFamily="34" charset="0"/>
              </a:rPr>
              <a:t>” son:</a:t>
            </a:r>
          </a:p>
          <a:p>
            <a:pPr lvl="1" algn="just">
              <a:lnSpc>
                <a:spcPct val="120000"/>
              </a:lnSpc>
              <a:buClr>
                <a:srgbClr val="0070C0"/>
              </a:buClr>
            </a:pPr>
            <a:r>
              <a:rPr lang="es-GT" dirty="0">
                <a:latin typeface="Arial" panose="020B0604020202020204" pitchFamily="34" charset="0"/>
                <a:cs typeface="Arial" panose="020B0604020202020204" pitchFamily="34" charset="0"/>
              </a:rPr>
              <a:t>Formular y ejecutar participativamente las Políticas de Desarrollo Agropecuario, y de los Recursos Hidrobiológicos, estos últimos en lo que le corresponda.</a:t>
            </a:r>
          </a:p>
          <a:p>
            <a:pPr lvl="1" algn="just">
              <a:lnSpc>
                <a:spcPct val="120000"/>
              </a:lnSpc>
              <a:buClr>
                <a:srgbClr val="0070C0"/>
              </a:buClr>
            </a:pPr>
            <a:endParaRPr lang="es-GT" sz="1100" dirty="0">
              <a:latin typeface="Arial" panose="020B0604020202020204" pitchFamily="34" charset="0"/>
              <a:cs typeface="Arial" panose="020B0604020202020204" pitchFamily="34" charset="0"/>
            </a:endParaRPr>
          </a:p>
          <a:p>
            <a:pPr lvl="1" algn="just">
              <a:lnSpc>
                <a:spcPct val="120000"/>
              </a:lnSpc>
              <a:buClr>
                <a:srgbClr val="0070C0"/>
              </a:buClr>
            </a:pPr>
            <a:r>
              <a:rPr lang="es-GT" dirty="0">
                <a:latin typeface="Arial" panose="020B0604020202020204" pitchFamily="34" charset="0"/>
                <a:cs typeface="Arial" panose="020B0604020202020204" pitchFamily="34" charset="0"/>
              </a:rPr>
              <a:t>Proponer y velar por la aplicación de normas claras y estables, en materia de actividades agrícolas, pecuarias y </a:t>
            </a:r>
            <a:r>
              <a:rPr lang="es-GT" dirty="0" err="1">
                <a:latin typeface="Arial" panose="020B0604020202020204" pitchFamily="34" charset="0"/>
                <a:cs typeface="Arial" panose="020B0604020202020204" pitchFamily="34" charset="0"/>
              </a:rPr>
              <a:t>fitozoosanitarias</a:t>
            </a:r>
            <a:r>
              <a:rPr lang="es-GT" dirty="0">
                <a:latin typeface="Arial" panose="020B0604020202020204" pitchFamily="34" charset="0"/>
                <a:cs typeface="Arial" panose="020B0604020202020204" pitchFamily="34" charset="0"/>
              </a:rPr>
              <a:t>, y de los recursos hidrobiológicos.</a:t>
            </a:r>
          </a:p>
          <a:p>
            <a:pPr lvl="1" algn="just">
              <a:lnSpc>
                <a:spcPct val="120000"/>
              </a:lnSpc>
              <a:buClr>
                <a:srgbClr val="0070C0"/>
              </a:buClr>
            </a:pPr>
            <a:endParaRPr lang="es-GT" sz="1100" dirty="0">
              <a:latin typeface="Arial" panose="020B0604020202020204" pitchFamily="34" charset="0"/>
              <a:cs typeface="Arial" panose="020B0604020202020204" pitchFamily="34" charset="0"/>
            </a:endParaRPr>
          </a:p>
          <a:p>
            <a:pPr lvl="1" algn="just">
              <a:lnSpc>
                <a:spcPct val="120000"/>
              </a:lnSpc>
              <a:buClr>
                <a:srgbClr val="0070C0"/>
              </a:buClr>
            </a:pPr>
            <a:r>
              <a:rPr lang="es-GT" dirty="0">
                <a:latin typeface="Arial" panose="020B0604020202020204" pitchFamily="34" charset="0"/>
                <a:cs typeface="Arial" panose="020B0604020202020204" pitchFamily="34" charset="0"/>
              </a:rPr>
              <a:t>Desarrollar mecanismos y procedimientos que contribuyan a la seguridad alimentaria de la población, velando por la calidad de los productos.</a:t>
            </a:r>
          </a:p>
          <a:p>
            <a:pPr lvl="1" algn="just">
              <a:lnSpc>
                <a:spcPct val="120000"/>
              </a:lnSpc>
              <a:buClr>
                <a:srgbClr val="0070C0"/>
              </a:buClr>
            </a:pPr>
            <a:endParaRPr lang="es-GT" sz="1100" dirty="0">
              <a:latin typeface="Arial" panose="020B0604020202020204" pitchFamily="34" charset="0"/>
              <a:cs typeface="Arial" panose="020B0604020202020204" pitchFamily="34" charset="0"/>
            </a:endParaRPr>
          </a:p>
          <a:p>
            <a:pPr lvl="1" algn="just">
              <a:lnSpc>
                <a:spcPct val="120000"/>
              </a:lnSpc>
              <a:buClr>
                <a:srgbClr val="0070C0"/>
              </a:buClr>
            </a:pPr>
            <a:r>
              <a:rPr lang="es-GT" dirty="0">
                <a:latin typeface="Arial" panose="020B0604020202020204" pitchFamily="34" charset="0"/>
                <a:cs typeface="Arial" panose="020B0604020202020204" pitchFamily="34" charset="0"/>
              </a:rPr>
              <a:t>Ejercer control, supervisión y vigilancia, en la calidad y seguridad de la producción, importación, exportación, transporte, registro, disposición y uso de productos plaguicidas y fertilizantes, rigiéndose por estándares internacionalmente aceptados.</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530AB1E2-E7D9-478E-8E9C-68FC91F36907}"/>
              </a:ext>
            </a:extLst>
          </p:cNvPr>
          <p:cNvSpPr txBox="1">
            <a:spLocks/>
          </p:cNvSpPr>
          <p:nvPr/>
        </p:nvSpPr>
        <p:spPr>
          <a:xfrm>
            <a:off x="1304431" y="1027557"/>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800" b="1" dirty="0">
                <a:latin typeface="Arial" panose="020B0604020202020204" pitchFamily="34" charset="0"/>
                <a:cs typeface="Arial" panose="020B0604020202020204" pitchFamily="34" charset="0"/>
              </a:rPr>
              <a:t>PRINCIPALES FUNCIONES </a:t>
            </a:r>
            <a:r>
              <a:rPr lang="es-GT" sz="2800" b="1" dirty="0" smtClean="0">
                <a:latin typeface="Arial" panose="020B0604020202020204" pitchFamily="34" charset="0"/>
                <a:cs typeface="Arial" panose="020B0604020202020204" pitchFamily="34" charset="0"/>
              </a:rPr>
              <a:t>DEL MINISTERIO DE AGRICULTURA, GANADERÍA Y ALIMENTACIÓN</a:t>
            </a:r>
            <a:endParaRPr lang="es-GT"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270 </a:t>
            </a:r>
            <a:r>
              <a:rPr lang="es-GT" sz="2000" b="1" dirty="0">
                <a:latin typeface="+mn-lt"/>
              </a:rPr>
              <a:t>r</a:t>
            </a:r>
            <a:r>
              <a:rPr lang="es-GT" sz="2000" b="1" dirty="0" smtClean="0">
                <a:latin typeface="+mn-lt"/>
              </a:rPr>
              <a:t>esoluciones </a:t>
            </a:r>
            <a:r>
              <a:rPr lang="es-GT" sz="2000" b="1" dirty="0">
                <a:latin typeface="+mn-lt"/>
              </a:rPr>
              <a:t>emitidas por arrendamiento de áreas de reservas territoriales del Estado</a:t>
            </a: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446809" y="1785113"/>
            <a:ext cx="1062990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20.58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6.54 </a:t>
            </a:r>
            <a:r>
              <a:rPr lang="es-GT" sz="18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800" dirty="0">
                <a:latin typeface="+mn-lt"/>
                <a:cs typeface="Arial" panose="020B0604020202020204" pitchFamily="34" charset="0"/>
              </a:rPr>
              <a:t>Fuente de financiamiento: 11 “Ingresos Corrientes</a:t>
            </a:r>
            <a:r>
              <a:rPr lang="es-GT" sz="1800" dirty="0" smtClean="0">
                <a:latin typeface="+mn-lt"/>
                <a:cs typeface="Arial" panose="020B0604020202020204" pitchFamily="34" charset="0"/>
              </a:rPr>
              <a:t>”, </a:t>
            </a:r>
            <a:r>
              <a:rPr lang="es-GT" sz="1800" dirty="0">
                <a:latin typeface="+mn-lt"/>
                <a:cs typeface="Arial" panose="020B0604020202020204" pitchFamily="34" charset="0"/>
              </a:rPr>
              <a:t>21 “Ingresos Tributarios IVA Paz</a:t>
            </a:r>
            <a:r>
              <a:rPr lang="es-GT" sz="1800" dirty="0" smtClean="0">
                <a:latin typeface="+mn-lt"/>
                <a:cs typeface="Arial" panose="020B0604020202020204" pitchFamily="34" charset="0"/>
              </a:rPr>
              <a:t>” </a:t>
            </a:r>
            <a:r>
              <a:rPr lang="es-GT" sz="1800" dirty="0">
                <a:latin typeface="+mn-lt"/>
                <a:cs typeface="Arial" panose="020B0604020202020204" pitchFamily="34" charset="0"/>
              </a:rPr>
              <a:t>y 32 “Disminución de Caja y Bancos de Ingresos Propios”</a:t>
            </a:r>
          </a:p>
          <a:p>
            <a:pPr marL="342900" indent="-342900">
              <a:buAutoNum type="alphaLcPeriod"/>
            </a:pPr>
            <a:endParaRPr lang="es-GT" sz="1800" dirty="0">
              <a:latin typeface="+mn-lt"/>
              <a:cs typeface="Arial" panose="020B0604020202020204" pitchFamily="34" charset="0"/>
            </a:endParaRPr>
          </a:p>
          <a:p>
            <a:pPr marL="0" indent="0">
              <a:buNone/>
            </a:pPr>
            <a:r>
              <a:rPr lang="es-GT" sz="1800" b="1" dirty="0" smtClean="0">
                <a:latin typeface="+mn-lt"/>
                <a:cs typeface="Arial" panose="020B0604020202020204" pitchFamily="34" charset="0"/>
              </a:rPr>
              <a:t>Aspectos </a:t>
            </a:r>
            <a:r>
              <a:rPr lang="es-GT" sz="1800" b="1" dirty="0">
                <a:latin typeface="+mn-lt"/>
                <a:cs typeface="Arial" panose="020B0604020202020204" pitchFamily="34" charset="0"/>
              </a:rPr>
              <a:t>de planificación estatal</a:t>
            </a:r>
          </a:p>
          <a:p>
            <a:pPr marL="457200" indent="-457200">
              <a:buAutoNum type="alphaLcPeriod"/>
            </a:pPr>
            <a:r>
              <a:rPr lang="es-GT" sz="1800" dirty="0">
                <a:latin typeface="+mn-lt"/>
                <a:cs typeface="Arial" panose="020B0604020202020204" pitchFamily="34" charset="0"/>
              </a:rPr>
              <a:t>Programa: Investigación, Restauración y Conservación de Suelos </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1,275 documentos</a:t>
            </a:r>
          </a:p>
          <a:p>
            <a:pPr marL="457200" indent="-457200">
              <a:buAutoNum type="alphaLcPeriod"/>
            </a:pPr>
            <a:r>
              <a:rPr lang="es-GT" sz="1800" dirty="0" smtClean="0">
                <a:latin typeface="+mn-lt"/>
                <a:cs typeface="Arial" panose="020B0604020202020204" pitchFamily="34" charset="0"/>
              </a:rPr>
              <a:t>Ubicación </a:t>
            </a:r>
            <a:r>
              <a:rPr lang="es-GT" sz="1800" dirty="0">
                <a:latin typeface="+mn-lt"/>
                <a:cs typeface="Arial" panose="020B0604020202020204" pitchFamily="34" charset="0"/>
              </a:rPr>
              <a:t>geográfica: </a:t>
            </a:r>
            <a:r>
              <a:rPr lang="es-GT" sz="1800" dirty="0" smtClean="0">
                <a:latin typeface="+mn-lt"/>
                <a:cs typeface="Arial" panose="020B0604020202020204" pitchFamily="34" charset="0"/>
              </a:rPr>
              <a:t>7 </a:t>
            </a:r>
            <a:r>
              <a:rPr lang="es-GT" sz="1800" dirty="0">
                <a:latin typeface="+mn-lt"/>
                <a:cs typeface="Arial" panose="020B0604020202020204" pitchFamily="34" charset="0"/>
              </a:rPr>
              <a:t>municipios</a:t>
            </a: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spTree>
    <p:extLst>
      <p:ext uri="{BB962C8B-B14F-4D97-AF65-F5344CB8AC3E}">
        <p14:creationId xmlns:p14="http://schemas.microsoft.com/office/powerpoint/2010/main" val="424439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205958"/>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15 </a:t>
            </a:r>
            <a:r>
              <a:rPr lang="es-GT" sz="2000" b="1" dirty="0">
                <a:latin typeface="+mn-lt"/>
              </a:rPr>
              <a:t>documentos de Cartografía Nacional generados, para investigación, planificación y monitoreo para entidades públicas y privadas en el municipio de Guatemala</a:t>
            </a:r>
          </a:p>
          <a:p>
            <a:endParaRPr lang="es-GT" sz="2400" b="1" dirty="0">
              <a:latin typeface="+mn-lt"/>
              <a:cs typeface="Arial" panose="020B0604020202020204" pitchFamily="34" charset="0"/>
            </a:endParaRPr>
          </a:p>
          <a:p>
            <a:endParaRPr lang="es-GT" sz="2400"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4" y="1878631"/>
            <a:ext cx="1078265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14.15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3.23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  21 “Ingresos Tributarios IVA Paz”, 32 “Disminución de Caja y Bancos de Ingresos Propios” y 41 “ Colocaciones Internas”</a:t>
            </a: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Investigación, Restauración y Conservación de Suelos</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44 documentos</a:t>
            </a:r>
            <a:endParaRPr lang="es-GT" sz="1800" dirty="0">
              <a:latin typeface="+mn-lt"/>
              <a:cs typeface="Arial" panose="020B0604020202020204" pitchFamily="34" charset="0"/>
            </a:endParaRPr>
          </a:p>
          <a:p>
            <a:pPr marL="457200" indent="-457200">
              <a:buAutoNum type="alphaLcPeriod"/>
            </a:pPr>
            <a:r>
              <a:rPr lang="es-GT" sz="1800" dirty="0" smtClean="0">
                <a:latin typeface="+mn-lt"/>
                <a:cs typeface="Arial" panose="020B0604020202020204" pitchFamily="34" charset="0"/>
              </a:rPr>
              <a:t>Ubicación </a:t>
            </a:r>
            <a:r>
              <a:rPr lang="es-GT" sz="1800" dirty="0">
                <a:latin typeface="+mn-lt"/>
                <a:cs typeface="Arial" panose="020B0604020202020204" pitchFamily="34" charset="0"/>
              </a:rPr>
              <a:t>geográfica: </a:t>
            </a:r>
            <a:r>
              <a:rPr lang="es-GT" sz="1800" dirty="0" smtClean="0">
                <a:latin typeface="+mn-lt"/>
                <a:cs typeface="Arial" panose="020B0604020202020204" pitchFamily="34" charset="0"/>
              </a:rPr>
              <a:t>Municipio de Guatemala</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spTree>
    <p:extLst>
      <p:ext uri="{BB962C8B-B14F-4D97-AF65-F5344CB8AC3E}">
        <p14:creationId xmlns:p14="http://schemas.microsoft.com/office/powerpoint/2010/main" val="934236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07776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100" b="1" dirty="0">
                <a:latin typeface="+mn-lt"/>
              </a:rPr>
              <a:t>34,218 productores con capacitación, asistencia técnica e insumos para el manejo y conservación de los recursos </a:t>
            </a:r>
            <a:r>
              <a:rPr lang="es-GT" sz="2100" b="1" dirty="0" smtClean="0">
                <a:latin typeface="+mn-lt"/>
              </a:rPr>
              <a:t>naturales</a:t>
            </a:r>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4" y="1542294"/>
            <a:ext cx="5792111"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presupuestarios</a:t>
            </a:r>
          </a:p>
          <a:p>
            <a:pPr marL="342900" indent="-342900">
              <a:buAutoNum type="alphaLcPeriod"/>
            </a:pPr>
            <a:r>
              <a:rPr lang="es-GT" sz="1800" dirty="0">
                <a:latin typeface="+mn-lt"/>
                <a:cs typeface="Arial" panose="020B0604020202020204" pitchFamily="34" charset="0"/>
              </a:rPr>
              <a:t>Presupuesto vigente: Q. </a:t>
            </a:r>
            <a:r>
              <a:rPr lang="es-GT" sz="1800" dirty="0" smtClean="0">
                <a:latin typeface="+mn-lt"/>
                <a:cs typeface="Arial" panose="020B0604020202020204" pitchFamily="34" charset="0"/>
              </a:rPr>
              <a:t>10.08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Presupuesto ejecutado: Q. </a:t>
            </a:r>
            <a:r>
              <a:rPr lang="es-GT" sz="1800" dirty="0" smtClean="0">
                <a:latin typeface="+mn-lt"/>
                <a:cs typeface="Arial" panose="020B0604020202020204" pitchFamily="34" charset="0"/>
              </a:rPr>
              <a:t>2.67 </a:t>
            </a:r>
            <a:r>
              <a:rPr lang="es-GT" sz="1800" dirty="0">
                <a:latin typeface="+mn-lt"/>
                <a:cs typeface="Arial" panose="020B0604020202020204" pitchFamily="34" charset="0"/>
              </a:rPr>
              <a:t>millones</a:t>
            </a:r>
          </a:p>
          <a:p>
            <a:pPr marL="342900" indent="-342900">
              <a:buAutoNum type="alphaLcPeriod"/>
            </a:pPr>
            <a:r>
              <a:rPr lang="es-GT" sz="1800" dirty="0">
                <a:latin typeface="+mn-lt"/>
                <a:cs typeface="Arial" panose="020B0604020202020204" pitchFamily="34" charset="0"/>
              </a:rPr>
              <a:t>Fuente de financiamiento: 11 “Ingresos Corrientes</a:t>
            </a:r>
            <a:r>
              <a:rPr lang="es-GT" sz="1800" dirty="0" smtClean="0">
                <a:latin typeface="+mn-lt"/>
                <a:cs typeface="Arial" panose="020B0604020202020204" pitchFamily="34" charset="0"/>
              </a:rPr>
              <a:t>” y </a:t>
            </a:r>
            <a:r>
              <a:rPr lang="es-GT" sz="1800" dirty="0">
                <a:latin typeface="+mn-lt"/>
                <a:cs typeface="Arial" panose="020B0604020202020204" pitchFamily="34" charset="0"/>
              </a:rPr>
              <a:t>6</a:t>
            </a:r>
            <a:r>
              <a:rPr lang="es-GT" sz="1800" dirty="0" smtClean="0">
                <a:latin typeface="+mn-lt"/>
                <a:cs typeface="Arial" panose="020B0604020202020204" pitchFamily="34" charset="0"/>
              </a:rPr>
              <a:t>1 “Donaciones Externas</a:t>
            </a:r>
            <a:endParaRPr lang="es-GT" sz="1800" dirty="0">
              <a:latin typeface="+mn-lt"/>
              <a:cs typeface="Arial" panose="020B0604020202020204" pitchFamily="34" charset="0"/>
            </a:endParaRPr>
          </a:p>
          <a:p>
            <a:pPr marL="342900" indent="-342900">
              <a:buAutoNum type="alphaLcPeriod"/>
            </a:pPr>
            <a:endParaRPr lang="es-GT" sz="1800" b="1" dirty="0">
              <a:latin typeface="+mn-lt"/>
              <a:cs typeface="Arial" panose="020B0604020202020204" pitchFamily="34" charset="0"/>
            </a:endParaRPr>
          </a:p>
          <a:p>
            <a:pPr marL="0" indent="0">
              <a:buNone/>
            </a:pPr>
            <a:r>
              <a:rPr lang="es-GT" sz="1800" b="1" dirty="0">
                <a:latin typeface="+mn-lt"/>
                <a:cs typeface="Arial" panose="020B0604020202020204" pitchFamily="34" charset="0"/>
              </a:rPr>
              <a:t>Aspectos de planificación estatal</a:t>
            </a:r>
          </a:p>
          <a:p>
            <a:pPr marL="457200" indent="-457200">
              <a:buAutoNum type="alphaLcPeriod"/>
            </a:pPr>
            <a:r>
              <a:rPr lang="es-GT" sz="1800" dirty="0">
                <a:latin typeface="+mn-lt"/>
                <a:cs typeface="Arial" panose="020B0604020202020204" pitchFamily="34" charset="0"/>
              </a:rPr>
              <a:t>Programa: Investigación, Restauración y Conservación de Suelos</a:t>
            </a:r>
          </a:p>
          <a:p>
            <a:pPr marL="457200" indent="-457200">
              <a:buAutoNum type="alphaLcPeriod"/>
            </a:pPr>
            <a:r>
              <a:rPr lang="es-GT" sz="1800" dirty="0" smtClean="0">
                <a:latin typeface="+mn-lt"/>
                <a:cs typeface="Arial" panose="020B0604020202020204" pitchFamily="34" charset="0"/>
              </a:rPr>
              <a:t>Meta</a:t>
            </a:r>
            <a:r>
              <a:rPr lang="es-GT" sz="1800" dirty="0">
                <a:latin typeface="+mn-lt"/>
                <a:cs typeface="Arial" panose="020B0604020202020204" pitchFamily="34" charset="0"/>
              </a:rPr>
              <a:t>: </a:t>
            </a:r>
            <a:r>
              <a:rPr lang="es-GT" sz="1800" dirty="0" smtClean="0">
                <a:latin typeface="+mn-lt"/>
                <a:cs typeface="Arial" panose="020B0604020202020204" pitchFamily="34" charset="0"/>
              </a:rPr>
              <a:t>111,090 personas</a:t>
            </a:r>
          </a:p>
          <a:p>
            <a:pPr marL="457200" indent="-457200">
              <a:buAutoNum type="alphaLcPeriod"/>
            </a:pPr>
            <a:r>
              <a:rPr lang="es-GT" sz="1800" dirty="0" smtClean="0">
                <a:latin typeface="+mn-lt"/>
                <a:cs typeface="Arial" panose="020B0604020202020204" pitchFamily="34" charset="0"/>
              </a:rPr>
              <a:t>Población beneficiada: 34,210</a:t>
            </a:r>
            <a:endParaRPr lang="es-GT" sz="1800" dirty="0">
              <a:latin typeface="+mn-lt"/>
              <a:cs typeface="Arial" panose="020B0604020202020204" pitchFamily="34" charset="0"/>
            </a:endParaRPr>
          </a:p>
          <a:p>
            <a:pPr marL="457200" indent="-457200">
              <a:buAutoNum type="alphaLcPeriod"/>
            </a:pPr>
            <a:r>
              <a:rPr lang="es-GT" sz="1800" dirty="0" smtClean="0">
                <a:latin typeface="+mn-lt"/>
                <a:cs typeface="Arial" panose="020B0604020202020204" pitchFamily="34" charset="0"/>
              </a:rPr>
              <a:t>Ubicación </a:t>
            </a:r>
            <a:r>
              <a:rPr lang="es-GT" sz="1800" dirty="0">
                <a:latin typeface="+mn-lt"/>
                <a:cs typeface="Arial" panose="020B0604020202020204" pitchFamily="34" charset="0"/>
              </a:rPr>
              <a:t>geográfica: </a:t>
            </a:r>
            <a:r>
              <a:rPr lang="es-GT" sz="1800" dirty="0" smtClean="0">
                <a:latin typeface="+mn-lt"/>
                <a:cs typeface="Arial" panose="020B0604020202020204" pitchFamily="34" charset="0"/>
              </a:rPr>
              <a:t>333 municipios</a:t>
            </a:r>
            <a:endParaRPr lang="es-GT" sz="1800" dirty="0">
              <a:latin typeface="+mn-lt"/>
              <a:cs typeface="Arial" panose="020B0604020202020204" pitchFamily="34" charset="0"/>
            </a:endParaRPr>
          </a:p>
          <a:p>
            <a:pPr marL="457200" indent="-457200">
              <a:buAutoNum type="alphaLcPeriod"/>
            </a:pPr>
            <a:r>
              <a:rPr lang="es-GT" sz="1800" dirty="0">
                <a:latin typeface="+mn-lt"/>
                <a:cs typeface="Arial" panose="020B0604020202020204" pitchFamily="34" charset="0"/>
              </a:rPr>
              <a:t>Plazo de ejecución: enero - diciembre </a:t>
            </a:r>
            <a:r>
              <a:rPr lang="es-GT" sz="1800" dirty="0" smtClean="0">
                <a:latin typeface="+mn-lt"/>
                <a:cs typeface="Arial" panose="020B0604020202020204" pitchFamily="34" charset="0"/>
              </a:rPr>
              <a:t>2022.</a:t>
            </a:r>
            <a:endParaRPr lang="es-GT" sz="1800" dirty="0">
              <a:latin typeface="+mn-lt"/>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839" y="2140529"/>
            <a:ext cx="4504458" cy="3002972"/>
          </a:xfrm>
          <a:prstGeom prst="rect">
            <a:avLst/>
          </a:prstGeom>
        </p:spPr>
      </p:pic>
      <p:sp>
        <p:nvSpPr>
          <p:cNvPr id="8" name="Rectángulo 7"/>
          <p:cNvSpPr/>
          <p:nvPr/>
        </p:nvSpPr>
        <p:spPr>
          <a:xfrm>
            <a:off x="6900780" y="5151921"/>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Tree>
    <p:extLst>
      <p:ext uri="{BB962C8B-B14F-4D97-AF65-F5344CB8AC3E}">
        <p14:creationId xmlns:p14="http://schemas.microsoft.com/office/powerpoint/2010/main" val="1749761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617 productores beneficiados </a:t>
            </a:r>
            <a:r>
              <a:rPr lang="es-GT" sz="2000" b="1" dirty="0">
                <a:latin typeface="+mn-lt"/>
              </a:rPr>
              <a:t>con capacitación, asistencia técnica e insumos para mejorar la productividad agrícola sostenible y tecnificada</a:t>
            </a:r>
          </a:p>
          <a:p>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613501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100.31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17.42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 21 “Ingresos Tributarios IVA Paz” y 61 “Donaciones Externas</a:t>
            </a: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21,224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617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31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924" y="2038827"/>
            <a:ext cx="4481945" cy="2987963"/>
          </a:xfrm>
          <a:prstGeom prst="rect">
            <a:avLst/>
          </a:prstGeom>
        </p:spPr>
      </p:pic>
      <p:sp>
        <p:nvSpPr>
          <p:cNvPr id="8" name="Rectángulo 7"/>
          <p:cNvSpPr/>
          <p:nvPr/>
        </p:nvSpPr>
        <p:spPr>
          <a:xfrm>
            <a:off x="7077241" y="5060607"/>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Tree>
    <p:extLst>
      <p:ext uri="{BB962C8B-B14F-4D97-AF65-F5344CB8AC3E}">
        <p14:creationId xmlns:p14="http://schemas.microsoft.com/office/powerpoint/2010/main" val="1432550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4 organizaciones de productores beneficiadas con asistencia financiera para implementar sus sistemas </a:t>
            </a:r>
            <a:r>
              <a:rPr lang="es-GT" sz="2000" b="1" dirty="0" smtClean="0">
                <a:latin typeface="+mn-lt"/>
              </a:rPr>
              <a:t>productivos</a:t>
            </a:r>
            <a:endParaRPr lang="es-GT" b="1" dirty="0">
              <a:latin typeface="+mn-lt"/>
              <a:cs typeface="Arial" panose="020B0604020202020204" pitchFamily="34" charset="0"/>
            </a:endParaRPr>
          </a:p>
          <a:p>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24981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40.90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10.30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 y </a:t>
            </a:r>
            <a:r>
              <a:rPr lang="es-GT" sz="1600" dirty="0">
                <a:latin typeface="+mn-lt"/>
                <a:cs typeface="Arial" panose="020B0604020202020204" pitchFamily="34" charset="0"/>
              </a:rPr>
              <a:t>21 “Ingresos Tributarios IVA Paz</a:t>
            </a:r>
            <a:r>
              <a:rPr lang="es-GT" sz="1600" dirty="0" smtClean="0">
                <a:latin typeface="+mn-lt"/>
                <a:cs typeface="Arial" panose="020B0604020202020204" pitchFamily="34" charset="0"/>
              </a:rPr>
              <a:t>”</a:t>
            </a:r>
            <a:endParaRPr lang="es-GT" sz="1600" dirty="0">
              <a:latin typeface="+mn-lt"/>
              <a:cs typeface="Arial" panose="020B0604020202020204" pitchFamily="34" charset="0"/>
            </a:endParaRP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26 entidades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260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4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241106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301442"/>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11 caficultores apoyados con financiamiento para incrementar su </a:t>
            </a:r>
            <a:r>
              <a:rPr lang="es-GT" sz="2000" b="1" dirty="0" smtClean="0">
                <a:latin typeface="+mn-lt"/>
              </a:rPr>
              <a:t>producción</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24981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20.00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6.98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a:t>
            </a: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20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11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6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204964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671 productores beneficiados con capacitación y asistencia técnica en manejo productivo y </a:t>
            </a:r>
            <a:r>
              <a:rPr lang="es-GT" sz="2000" b="1" dirty="0" smtClean="0">
                <a:latin typeface="+mn-lt"/>
              </a:rPr>
              <a:t>reproductivo</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249810"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2.15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0.88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a:t>
            </a: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2,711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671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45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397790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456 productores capacitados y asistidos técnicamente para la organización, mercadeo y comercialización de su </a:t>
            </a:r>
            <a:r>
              <a:rPr lang="es-GT" sz="2000" b="1" dirty="0" smtClean="0">
                <a:latin typeface="+mn-lt"/>
              </a:rPr>
              <a:t>producción</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6238919"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6.54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2.36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a:t>
            </a: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3,740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456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1</a:t>
            </a:r>
            <a:r>
              <a:rPr lang="es-GT" sz="1600" dirty="0" smtClean="0">
                <a:latin typeface="+mn-lt"/>
                <a:cs typeface="Arial" panose="020B0604020202020204" pitchFamily="34" charset="0"/>
              </a:rPr>
              <a:t>5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991" y="2150919"/>
            <a:ext cx="4083627" cy="2722418"/>
          </a:xfrm>
          <a:prstGeom prst="rect">
            <a:avLst/>
          </a:prstGeom>
        </p:spPr>
      </p:pic>
      <p:sp>
        <p:nvSpPr>
          <p:cNvPr id="8" name="Rectángulo 7"/>
          <p:cNvSpPr/>
          <p:nvPr/>
        </p:nvSpPr>
        <p:spPr>
          <a:xfrm>
            <a:off x="7362624" y="4873337"/>
            <a:ext cx="3940502" cy="261610"/>
          </a:xfrm>
          <a:prstGeom prst="rect">
            <a:avLst/>
          </a:prstGeom>
        </p:spPr>
        <p:txBody>
          <a:bodyPr wrap="none">
            <a:spAutoFit/>
          </a:bodyPr>
          <a:lstStyle/>
          <a:p>
            <a:r>
              <a:rPr lang="es-GT" sz="1100" b="1" dirty="0">
                <a:latin typeface="Arial" panose="020B0604020202020204" pitchFamily="34" charset="0"/>
                <a:cs typeface="Arial" panose="020B0604020202020204" pitchFamily="34" charset="0"/>
              </a:rPr>
              <a:t>Fuente: </a:t>
            </a:r>
            <a:r>
              <a:rPr lang="es-GT" sz="1100" dirty="0" smtClean="0">
                <a:latin typeface="Arial" panose="020B0604020202020204" pitchFamily="34" charset="0"/>
                <a:cs typeface="Arial" panose="020B0604020202020204" pitchFamily="34" charset="0"/>
              </a:rPr>
              <a:t>Comunicación Social e Información Pública MAGA.</a:t>
            </a:r>
            <a:endParaRPr lang="es-GT" sz="1100" dirty="0"/>
          </a:p>
        </p:txBody>
      </p:sp>
    </p:spTree>
    <p:extLst>
      <p:ext uri="{BB962C8B-B14F-4D97-AF65-F5344CB8AC3E}">
        <p14:creationId xmlns:p14="http://schemas.microsoft.com/office/powerpoint/2010/main" val="1667006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smtClean="0">
                <a:latin typeface="+mn-lt"/>
              </a:rPr>
              <a:t>602 Productores beneficiados </a:t>
            </a:r>
            <a:r>
              <a:rPr lang="es-GT" sz="2000" b="1" dirty="0">
                <a:latin typeface="+mn-lt"/>
              </a:rPr>
              <a:t>con capacitación y asistencia técnica en administración, operación y mantenimiento de unidades de </a:t>
            </a:r>
            <a:r>
              <a:rPr lang="es-GT" sz="2000" b="1" dirty="0" smtClean="0">
                <a:latin typeface="+mn-lt"/>
              </a:rPr>
              <a:t>riego</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104337"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2.06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0.26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a:t>
            </a:r>
          </a:p>
          <a:p>
            <a:pPr marL="0" indent="0">
              <a:buNone/>
            </a:pPr>
            <a:endParaRPr lang="es-GT" sz="16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2,449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602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8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2130192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222342"/>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19" y="901634"/>
            <a:ext cx="11315853" cy="1357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600" b="1" dirty="0">
                <a:latin typeface="+mn-lt"/>
              </a:rPr>
              <a:t>92,884 documentos emitidos a usuarios por servicios de sanidad agropecuaria y regulaciones para la protección del patrimonio agropecuario productivo e </a:t>
            </a:r>
            <a:r>
              <a:rPr lang="es-GT" sz="1600" b="1" dirty="0" smtClean="0">
                <a:latin typeface="+mn-lt"/>
              </a:rPr>
              <a:t>hidrobiológico; </a:t>
            </a:r>
          </a:p>
          <a:p>
            <a:pPr marL="0" indent="0" algn="just">
              <a:buNone/>
            </a:pPr>
            <a:r>
              <a:rPr lang="es-GT" sz="1600" b="1" dirty="0" smtClean="0">
                <a:latin typeface="+mn-lt"/>
              </a:rPr>
              <a:t>327 </a:t>
            </a:r>
            <a:r>
              <a:rPr lang="es-GT" sz="1600" b="1" dirty="0">
                <a:latin typeface="+mn-lt"/>
              </a:rPr>
              <a:t>productores (as) agropecuarios recibieron capacitación y asistencia técnica en temas de </a:t>
            </a:r>
            <a:r>
              <a:rPr lang="es-GT" sz="1600" b="1" dirty="0" err="1">
                <a:latin typeface="+mn-lt"/>
              </a:rPr>
              <a:t>fitozoogenética</a:t>
            </a:r>
            <a:r>
              <a:rPr lang="es-GT" sz="1600" b="1" dirty="0">
                <a:latin typeface="+mn-lt"/>
              </a:rPr>
              <a:t>, sanitario, fitosanitario e inocuidad para la protección del patrimonio productivo </a:t>
            </a:r>
            <a:r>
              <a:rPr lang="es-GT" sz="1600" b="1" dirty="0" smtClean="0">
                <a:latin typeface="+mn-lt"/>
              </a:rPr>
              <a:t>comercial; y </a:t>
            </a:r>
          </a:p>
          <a:p>
            <a:pPr marL="0" indent="0" algn="just">
              <a:buNone/>
            </a:pPr>
            <a:r>
              <a:rPr lang="es-GT" sz="1600" b="1" dirty="0" smtClean="0">
                <a:latin typeface="+mn-lt"/>
              </a:rPr>
              <a:t>30,360 </a:t>
            </a:r>
            <a:r>
              <a:rPr lang="es-GT" sz="1600" b="1" dirty="0">
                <a:latin typeface="+mn-lt"/>
              </a:rPr>
              <a:t>animales vacunados en programas y campañas de sanidad animal para la protección del patrimonio pecuario </a:t>
            </a:r>
            <a:endParaRPr lang="es-GT" sz="2000" b="1" dirty="0">
              <a:latin typeface="+mn-lt"/>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510194" y="2413875"/>
            <a:ext cx="11470524" cy="3704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55.00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12.85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 31 “Ingresos Propios” y 32 “Disminución de Caja y Bancos de Ingresos Propios”</a:t>
            </a:r>
          </a:p>
          <a:p>
            <a:pPr marL="342900" indent="-342900">
              <a:buFont typeface="Arial" panose="020B0604020202020204" pitchFamily="34" charset="0"/>
              <a:buAutoNum type="alphaLcPeriod"/>
            </a:pPr>
            <a:endParaRPr lang="es-GT" sz="100" dirty="0" smtClean="0">
              <a:latin typeface="+mn-lt"/>
              <a:cs typeface="Arial" panose="020B0604020202020204" pitchFamily="34" charset="0"/>
            </a:endParaRPr>
          </a:p>
          <a:p>
            <a:pPr marL="0" indent="0">
              <a:buNone/>
            </a:pPr>
            <a:r>
              <a:rPr lang="es-GT" sz="1600" b="1" dirty="0" smtClean="0">
                <a:latin typeface="+mn-lt"/>
                <a:cs typeface="Arial" panose="020B0604020202020204" pitchFamily="34" charset="0"/>
              </a:rPr>
              <a:t>Aspectos </a:t>
            </a:r>
            <a:r>
              <a:rPr lang="es-GT" sz="1600" b="1" dirty="0">
                <a:latin typeface="+mn-lt"/>
                <a:cs typeface="Arial" panose="020B0604020202020204" pitchFamily="34" charset="0"/>
              </a:rPr>
              <a:t>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Metas: 279,336 documentos; 1,211 personas y 51,802 animales </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11,800 empresas agropecuarias y 327 productores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22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1088416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4" name="Título 1">
            <a:extLst>
              <a:ext uri="{FF2B5EF4-FFF2-40B4-BE49-F238E27FC236}">
                <a16:creationId xmlns:a16="http://schemas.microsoft.com/office/drawing/2014/main" xmlns="" id="{A1F99F94-389E-4E69-A4D4-C924F02710CC}"/>
              </a:ext>
            </a:extLst>
          </p:cNvPr>
          <p:cNvSpPr>
            <a:spLocks noGrp="1"/>
          </p:cNvSpPr>
          <p:nvPr>
            <p:ph type="title"/>
          </p:nvPr>
        </p:nvSpPr>
        <p:spPr>
          <a:xfrm>
            <a:off x="1308848" y="785062"/>
            <a:ext cx="8673737" cy="547089"/>
          </a:xfrm>
        </p:spPr>
        <p:txBody>
          <a:bodyPr>
            <a:noAutofit/>
          </a:bodyPr>
          <a:lstStyle/>
          <a:p>
            <a:r>
              <a:rPr lang="es-GT" sz="2800" b="1" dirty="0">
                <a:latin typeface="Arial" panose="020B0604020202020204" pitchFamily="34" charset="0"/>
                <a:cs typeface="Arial" panose="020B0604020202020204" pitchFamily="34" charset="0"/>
              </a:rPr>
              <a:t>PRINCIPALES OBJETIVOS </a:t>
            </a:r>
            <a:r>
              <a:rPr lang="es-GT" sz="2800" b="1" dirty="0" smtClean="0">
                <a:latin typeface="Arial" panose="020B0604020202020204" pitchFamily="34" charset="0"/>
                <a:cs typeface="Arial" panose="020B0604020202020204" pitchFamily="34" charset="0"/>
              </a:rPr>
              <a:t>DEL </a:t>
            </a:r>
            <a:r>
              <a:rPr lang="es-GT" sz="2800" b="1" dirty="0">
                <a:latin typeface="Arial" panose="020B0604020202020204" pitchFamily="34" charset="0"/>
                <a:cs typeface="Arial" panose="020B0604020202020204" pitchFamily="34" charset="0"/>
              </a:rPr>
              <a:t>MINISTERIO DE AGRICULTURA, GANADERÍA Y ALIMENTACIÓN</a:t>
            </a:r>
          </a:p>
        </p:txBody>
      </p:sp>
      <p:sp>
        <p:nvSpPr>
          <p:cNvPr id="7" name="Marcador de contenido 6">
            <a:extLst>
              <a:ext uri="{FF2B5EF4-FFF2-40B4-BE49-F238E27FC236}">
                <a16:creationId xmlns:a16="http://schemas.microsoft.com/office/drawing/2014/main" xmlns="" id="{F9FD962A-766E-443B-8C79-B30580DFF835}"/>
              </a:ext>
            </a:extLst>
          </p:cNvPr>
          <p:cNvSpPr txBox="1">
            <a:spLocks/>
          </p:cNvSpPr>
          <p:nvPr/>
        </p:nvSpPr>
        <p:spPr>
          <a:xfrm>
            <a:off x="772885" y="1500729"/>
            <a:ext cx="10646230" cy="4614170"/>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Font typeface="Arial"/>
              <a:buNone/>
            </a:pPr>
            <a:r>
              <a:rPr lang="es-GT" sz="2600" dirty="0">
                <a:latin typeface="Arial" panose="020B0604020202020204" pitchFamily="34" charset="0"/>
                <a:cs typeface="Arial" panose="020B0604020202020204" pitchFamily="34" charset="0"/>
              </a:rPr>
              <a:t>Para el cumplimiento de sus funciones y satisfacer las necesidades de la población, “</a:t>
            </a:r>
            <a:r>
              <a:rPr lang="es-GT" sz="2600" u="sng" dirty="0">
                <a:latin typeface="Arial" panose="020B0604020202020204" pitchFamily="34" charset="0"/>
                <a:cs typeface="Arial" panose="020B0604020202020204" pitchFamily="34" charset="0"/>
              </a:rPr>
              <a:t>la institución</a:t>
            </a:r>
            <a:r>
              <a:rPr lang="es-GT" sz="2600" dirty="0">
                <a:latin typeface="Arial" panose="020B0604020202020204" pitchFamily="34" charset="0"/>
                <a:cs typeface="Arial" panose="020B0604020202020204" pitchFamily="34" charset="0"/>
              </a:rPr>
              <a:t>” debe 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dirty="0" smtClean="0">
                <a:latin typeface="Arial" panose="020B0604020202020204" pitchFamily="34" charset="0"/>
                <a:cs typeface="Arial" panose="020B0604020202020204" pitchFamily="34" charset="0"/>
              </a:rPr>
              <a:t>:</a:t>
            </a:r>
          </a:p>
          <a:p>
            <a:pPr marL="457200" lvl="1" indent="0">
              <a:lnSpc>
                <a:spcPct val="150000"/>
              </a:lnSpc>
              <a:buFont typeface="Arial"/>
              <a:buNone/>
            </a:pPr>
            <a:endParaRPr lang="es-GT" sz="26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800" dirty="0">
                <a:latin typeface="Arial" panose="020B0604020202020204" pitchFamily="34" charset="0"/>
                <a:cs typeface="Arial" panose="020B0604020202020204" pitchFamily="34" charset="0"/>
              </a:rPr>
              <a:t>Contribuir a implementar acciones que coadyuven a incrementar la disponibilidad y acceso de alimentos para la población subalimentada así como el mejoramiento de los ingresos familiares en el área rural.</a:t>
            </a:r>
          </a:p>
          <a:p>
            <a:pPr lvl="1" algn="just">
              <a:lnSpc>
                <a:spcPct val="120000"/>
              </a:lnSpc>
              <a:buClr>
                <a:schemeClr val="accent1"/>
              </a:buClr>
            </a:pPr>
            <a:endParaRPr lang="es-GT" sz="12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800" dirty="0">
                <a:latin typeface="Arial" panose="020B0604020202020204" pitchFamily="34" charset="0"/>
                <a:cs typeface="Arial" panose="020B0604020202020204" pitchFamily="34" charset="0"/>
              </a:rPr>
              <a:t>Promover acciones para que los productores agropecuarios, forestales e hidrobiológicos realicen un uso adecuado y sostenible del suelo.</a:t>
            </a:r>
          </a:p>
          <a:p>
            <a:pPr lvl="1" algn="just">
              <a:lnSpc>
                <a:spcPct val="120000"/>
              </a:lnSpc>
              <a:buClr>
                <a:schemeClr val="accent1"/>
              </a:buClr>
            </a:pPr>
            <a:endParaRPr lang="es-GT" sz="12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800" dirty="0">
                <a:latin typeface="Arial" panose="020B0604020202020204" pitchFamily="34" charset="0"/>
                <a:cs typeface="Arial" panose="020B0604020202020204" pitchFamily="34" charset="0"/>
              </a:rPr>
              <a:t>Administrar normas claras y estables, para el aprovechamiento y uso sostenible del patrimonio productivo agropecuario, de los recursos naturales y la inocuidad de los alimentos no procesados, así como apoyar a los productores para que mejoren su producción comercial con estándares altos de calidad y competitividad. </a:t>
            </a:r>
          </a:p>
          <a:p>
            <a:pPr lvl="1" algn="just">
              <a:lnSpc>
                <a:spcPct val="120000"/>
              </a:lnSpc>
              <a:buClr>
                <a:schemeClr val="accent1"/>
              </a:buClr>
            </a:pPr>
            <a:endParaRPr lang="es-ES_tradnl" sz="12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800" dirty="0">
                <a:latin typeface="Arial" panose="020B0604020202020204" pitchFamily="34" charset="0"/>
                <a:cs typeface="Arial" panose="020B0604020202020204" pitchFamily="34" charset="0"/>
              </a:rPr>
              <a:t>Velar y promover que los animales, con los que cohabitan los seres humanos no sean víctimas de abusos, abandono o fuente de peleas.</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07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47 productores de hidrobiológicos capacitados y asistidos técnicamente para el manejo pesquero y </a:t>
            </a:r>
            <a:r>
              <a:rPr lang="es-GT" sz="2000" b="1" dirty="0" smtClean="0">
                <a:latin typeface="+mn-lt"/>
              </a:rPr>
              <a:t>acuícola</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104337"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6.03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1.14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 31 “Ingresos Propios” y 32 “Disminución de Caja y Bancos de Ingresos Propios</a:t>
            </a:r>
            <a:r>
              <a:rPr lang="es-GT" sz="1600" dirty="0" smtClean="0">
                <a:latin typeface="+mn-lt"/>
                <a:cs typeface="Arial" panose="020B0604020202020204" pitchFamily="34" charset="0"/>
              </a:rPr>
              <a:t>”</a:t>
            </a:r>
          </a:p>
          <a:p>
            <a:pPr marL="0" indent="0">
              <a:buNone/>
            </a:pPr>
            <a:endParaRPr lang="es-GT" sz="1600"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Acceso Apoyo a la Producción Agrícola, Pecuaria e Hidrobiológica</a:t>
            </a: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203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Población beneficiada: </a:t>
            </a:r>
            <a:r>
              <a:rPr lang="es-GT" sz="1600" dirty="0" smtClean="0">
                <a:latin typeface="+mn-lt"/>
                <a:cs typeface="Arial" panose="020B0604020202020204" pitchFamily="34" charset="0"/>
              </a:rPr>
              <a:t>47 personas</a:t>
            </a:r>
            <a:endParaRPr lang="es-GT" sz="1600" dirty="0">
              <a:latin typeface="+mn-lt"/>
              <a:cs typeface="Arial" panose="020B0604020202020204" pitchFamily="34" charset="0"/>
            </a:endParaRPr>
          </a:p>
          <a:p>
            <a:pPr marL="457200" indent="-457200">
              <a:buAutoNum type="alphaLcPeriod"/>
            </a:pPr>
            <a:r>
              <a:rPr lang="es-GT" sz="1600" dirty="0">
                <a:latin typeface="+mn-lt"/>
                <a:cs typeface="Arial" panose="020B0604020202020204" pitchFamily="34" charset="0"/>
              </a:rPr>
              <a:t>Ubicación geográfica: </a:t>
            </a:r>
            <a:r>
              <a:rPr lang="es-GT" sz="1600" dirty="0" smtClean="0">
                <a:latin typeface="+mn-lt"/>
                <a:cs typeface="Arial" panose="020B0604020202020204" pitchFamily="34" charset="0"/>
              </a:rPr>
              <a:t>8 </a:t>
            </a:r>
            <a:r>
              <a:rPr lang="es-GT" sz="1600" dirty="0">
                <a:latin typeface="+mn-lt"/>
                <a:cs typeface="Arial" panose="020B0604020202020204" pitchFamily="34" charset="0"/>
              </a:rPr>
              <a:t>municipios</a:t>
            </a:r>
          </a:p>
          <a:p>
            <a:pPr marL="457200" indent="-457200">
              <a:buAutoNum type="alphaLcPeriod"/>
            </a:pPr>
            <a:r>
              <a:rPr lang="es-GT" sz="1600" dirty="0">
                <a:latin typeface="+mn-lt"/>
                <a:cs typeface="Arial" panose="020B0604020202020204" pitchFamily="34" charset="0"/>
              </a:rPr>
              <a:t>Plazo 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2974903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ítulo 1">
            <a:extLst>
              <a:ext uri="{FF2B5EF4-FFF2-40B4-BE49-F238E27FC236}">
                <a16:creationId xmlns:a16="http://schemas.microsoft.com/office/drawing/2014/main" xmlns="" id="{981B8605-3D68-4E04-AB69-A8E4077FADE4}"/>
              </a:ext>
            </a:extLst>
          </p:cNvPr>
          <p:cNvSpPr txBox="1">
            <a:spLocks/>
          </p:cNvSpPr>
          <p:nvPr/>
        </p:nvSpPr>
        <p:spPr>
          <a:xfrm>
            <a:off x="1482803" y="37820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59620" y="112479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mn-lt"/>
              </a:rPr>
              <a:t>8,544 animales rescatados del maltrato o abandono y rehabilitados para mejorar sus condiciones de </a:t>
            </a:r>
            <a:r>
              <a:rPr lang="es-GT" sz="2000" b="1" dirty="0" smtClean="0">
                <a:latin typeface="+mn-lt"/>
              </a:rPr>
              <a:t>vida</a:t>
            </a:r>
            <a:endParaRPr lang="es-GT" b="1" dirty="0">
              <a:latin typeface="+mn-lt"/>
              <a:cs typeface="Arial" panose="020B0604020202020204" pitchFamily="34" charset="0"/>
            </a:endParaRPr>
          </a:p>
        </p:txBody>
      </p:sp>
      <p:sp>
        <p:nvSpPr>
          <p:cNvPr id="11" name="Marcador de contenido 6">
            <a:extLst>
              <a:ext uri="{FF2B5EF4-FFF2-40B4-BE49-F238E27FC236}">
                <a16:creationId xmlns:a16="http://schemas.microsoft.com/office/drawing/2014/main" xmlns="" id="{FDEFACA7-B903-4B3E-851C-F8FB7B3942D0}"/>
              </a:ext>
            </a:extLst>
          </p:cNvPr>
          <p:cNvSpPr txBox="1">
            <a:spLocks/>
          </p:cNvSpPr>
          <p:nvPr/>
        </p:nvSpPr>
        <p:spPr>
          <a:xfrm>
            <a:off x="660645" y="1866117"/>
            <a:ext cx="10104337" cy="454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presupuestarios</a:t>
            </a:r>
          </a:p>
          <a:p>
            <a:pPr marL="342900" indent="-342900">
              <a:buAutoNum type="alphaLcPeriod"/>
            </a:pPr>
            <a:r>
              <a:rPr lang="es-GT" sz="1600" dirty="0">
                <a:latin typeface="+mn-lt"/>
                <a:cs typeface="Arial" panose="020B0604020202020204" pitchFamily="34" charset="0"/>
              </a:rPr>
              <a:t>Presupuesto vigente: Q. </a:t>
            </a:r>
            <a:r>
              <a:rPr lang="es-GT" sz="1600" dirty="0" smtClean="0">
                <a:latin typeface="+mn-lt"/>
                <a:cs typeface="Arial" panose="020B0604020202020204" pitchFamily="34" charset="0"/>
              </a:rPr>
              <a:t>5.39 </a:t>
            </a:r>
            <a:r>
              <a:rPr lang="es-GT" sz="1600" dirty="0">
                <a:latin typeface="+mn-lt"/>
                <a:cs typeface="Arial" panose="020B0604020202020204" pitchFamily="34" charset="0"/>
              </a:rPr>
              <a:t>millones</a:t>
            </a:r>
          </a:p>
          <a:p>
            <a:pPr marL="342900" indent="-342900">
              <a:buAutoNum type="alphaLcPeriod"/>
            </a:pPr>
            <a:r>
              <a:rPr lang="es-GT" sz="1600" dirty="0">
                <a:latin typeface="+mn-lt"/>
                <a:cs typeface="Arial" panose="020B0604020202020204" pitchFamily="34" charset="0"/>
              </a:rPr>
              <a:t>Presupuesto ejecutado: Q. </a:t>
            </a:r>
            <a:r>
              <a:rPr lang="es-GT" sz="1600" dirty="0" smtClean="0">
                <a:latin typeface="+mn-lt"/>
                <a:cs typeface="Arial" panose="020B0604020202020204" pitchFamily="34" charset="0"/>
              </a:rPr>
              <a:t>1.82 </a:t>
            </a:r>
            <a:r>
              <a:rPr lang="es-GT" sz="1600" dirty="0">
                <a:latin typeface="+mn-lt"/>
                <a:cs typeface="Arial" panose="020B0604020202020204" pitchFamily="34" charset="0"/>
              </a:rPr>
              <a:t>millones</a:t>
            </a:r>
          </a:p>
          <a:p>
            <a:pPr marL="342900" indent="-342900">
              <a:buFont typeface="Arial" panose="020B0604020202020204" pitchFamily="34" charset="0"/>
              <a:buAutoNum type="alphaLcPeriod"/>
            </a:pPr>
            <a:r>
              <a:rPr lang="es-GT" sz="1600" dirty="0">
                <a:latin typeface="+mn-lt"/>
                <a:cs typeface="Arial" panose="020B0604020202020204" pitchFamily="34" charset="0"/>
              </a:rPr>
              <a:t>Fuente de financiamiento: 11 “Ingresos Corrientes</a:t>
            </a:r>
            <a:r>
              <a:rPr lang="es-GT" sz="1600" dirty="0" smtClean="0">
                <a:latin typeface="+mn-lt"/>
                <a:cs typeface="Arial" panose="020B0604020202020204" pitchFamily="34" charset="0"/>
              </a:rPr>
              <a:t>” y </a:t>
            </a:r>
            <a:r>
              <a:rPr lang="es-GT" sz="1600" dirty="0">
                <a:latin typeface="+mn-lt"/>
                <a:cs typeface="Arial" panose="020B0604020202020204" pitchFamily="34" charset="0"/>
              </a:rPr>
              <a:t>31 “Ingresos Propios</a:t>
            </a:r>
            <a:r>
              <a:rPr lang="es-GT" sz="1600" dirty="0" smtClean="0">
                <a:latin typeface="+mn-lt"/>
                <a:cs typeface="Arial" panose="020B0604020202020204" pitchFamily="34" charset="0"/>
              </a:rPr>
              <a:t>”</a:t>
            </a:r>
          </a:p>
          <a:p>
            <a:pPr marL="0" indent="0">
              <a:buNone/>
            </a:pPr>
            <a:endParaRPr lang="es-GT" sz="1600" dirty="0">
              <a:latin typeface="+mn-lt"/>
              <a:cs typeface="Arial" panose="020B0604020202020204" pitchFamily="34" charset="0"/>
            </a:endParaRPr>
          </a:p>
          <a:p>
            <a:pPr marL="0" indent="0">
              <a:buNone/>
            </a:pPr>
            <a:r>
              <a:rPr lang="es-GT" sz="1600" b="1" dirty="0">
                <a:latin typeface="+mn-lt"/>
                <a:cs typeface="Arial" panose="020B0604020202020204" pitchFamily="34" charset="0"/>
              </a:rPr>
              <a:t>Aspectos de planificación estatal</a:t>
            </a:r>
          </a:p>
          <a:p>
            <a:pPr marL="457200" indent="-457200">
              <a:buAutoNum type="alphaLcPeriod"/>
            </a:pPr>
            <a:r>
              <a:rPr lang="es-GT" sz="1600" dirty="0">
                <a:latin typeface="+mn-lt"/>
                <a:cs typeface="Arial" panose="020B0604020202020204" pitchFamily="34" charset="0"/>
              </a:rPr>
              <a:t>Programa: Apoyo a la Protección y Bienestar Animal </a:t>
            </a:r>
            <a:endParaRPr lang="es-GT" sz="1600" dirty="0" smtClean="0">
              <a:latin typeface="+mn-lt"/>
              <a:cs typeface="Arial" panose="020B0604020202020204" pitchFamily="34" charset="0"/>
            </a:endParaRPr>
          </a:p>
          <a:p>
            <a:pPr marL="457200" indent="-457200">
              <a:buAutoNum type="alphaLcPeriod"/>
            </a:pPr>
            <a:r>
              <a:rPr lang="es-GT" sz="1600" dirty="0" smtClean="0">
                <a:latin typeface="+mn-lt"/>
                <a:cs typeface="Arial" panose="020B0604020202020204" pitchFamily="34" charset="0"/>
              </a:rPr>
              <a:t>Meta</a:t>
            </a:r>
            <a:r>
              <a:rPr lang="es-GT" sz="1600" dirty="0">
                <a:latin typeface="+mn-lt"/>
                <a:cs typeface="Arial" panose="020B0604020202020204" pitchFamily="34" charset="0"/>
              </a:rPr>
              <a:t>: </a:t>
            </a:r>
            <a:r>
              <a:rPr lang="es-GT" sz="1600" dirty="0" smtClean="0">
                <a:latin typeface="+mn-lt"/>
                <a:cs typeface="Arial" panose="020B0604020202020204" pitchFamily="34" charset="0"/>
              </a:rPr>
              <a:t>28,994 animales</a:t>
            </a:r>
            <a:endParaRPr lang="es-GT" sz="1600" dirty="0">
              <a:latin typeface="+mn-lt"/>
              <a:cs typeface="Arial" panose="020B0604020202020204" pitchFamily="34" charset="0"/>
            </a:endParaRPr>
          </a:p>
          <a:p>
            <a:pPr marL="457200" indent="-457200">
              <a:buAutoNum type="alphaLcPeriod"/>
            </a:pPr>
            <a:r>
              <a:rPr lang="es-GT" sz="1600" dirty="0" smtClean="0">
                <a:latin typeface="+mn-lt"/>
                <a:cs typeface="Arial" panose="020B0604020202020204" pitchFamily="34" charset="0"/>
              </a:rPr>
              <a:t>Ubicación </a:t>
            </a:r>
            <a:r>
              <a:rPr lang="es-GT" sz="1600" dirty="0">
                <a:latin typeface="+mn-lt"/>
                <a:cs typeface="Arial" panose="020B0604020202020204" pitchFamily="34" charset="0"/>
              </a:rPr>
              <a:t>geográfica: </a:t>
            </a:r>
            <a:r>
              <a:rPr lang="es-GT" sz="1600" dirty="0" smtClean="0">
                <a:latin typeface="+mn-lt"/>
                <a:cs typeface="Arial" panose="020B0604020202020204" pitchFamily="34" charset="0"/>
              </a:rPr>
              <a:t>Municipios del departamento de Guatemala</a:t>
            </a:r>
          </a:p>
          <a:p>
            <a:pPr marL="457200" indent="-457200">
              <a:buAutoNum type="alphaLcPeriod"/>
            </a:pPr>
            <a:r>
              <a:rPr lang="es-GT" sz="1600" dirty="0" smtClean="0">
                <a:latin typeface="+mn-lt"/>
                <a:cs typeface="Arial" panose="020B0604020202020204" pitchFamily="34" charset="0"/>
              </a:rPr>
              <a:t>Plazo </a:t>
            </a:r>
            <a:r>
              <a:rPr lang="es-GT" sz="1600" dirty="0">
                <a:latin typeface="+mn-lt"/>
                <a:cs typeface="Arial" panose="020B0604020202020204" pitchFamily="34" charset="0"/>
              </a:rPr>
              <a:t>de ejecución: enero - diciembre </a:t>
            </a:r>
            <a:r>
              <a:rPr lang="es-GT" sz="1600" dirty="0" smtClean="0">
                <a:latin typeface="+mn-lt"/>
                <a:cs typeface="Arial" panose="020B0604020202020204" pitchFamily="34" charset="0"/>
              </a:rPr>
              <a:t>2022.</a:t>
            </a:r>
            <a:endParaRPr lang="es-GT" sz="1600" dirty="0">
              <a:latin typeface="+mn-lt"/>
              <a:cs typeface="Arial" panose="020B0604020202020204" pitchFamily="34" charset="0"/>
            </a:endParaRPr>
          </a:p>
        </p:txBody>
      </p:sp>
    </p:spTree>
    <p:extLst>
      <p:ext uri="{BB962C8B-B14F-4D97-AF65-F5344CB8AC3E}">
        <p14:creationId xmlns:p14="http://schemas.microsoft.com/office/powerpoint/2010/main" val="324140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grpSp>
        <p:nvGrpSpPr>
          <p:cNvPr id="5" name="Grupo 4">
            <a:extLst>
              <a:ext uri="{FF2B5EF4-FFF2-40B4-BE49-F238E27FC236}">
                <a16:creationId xmlns:a16="http://schemas.microsoft.com/office/drawing/2014/main" xmlns="" id="{3CE19077-5466-4ECD-84A0-F5EF39E2DC69}"/>
              </a:ext>
            </a:extLst>
          </p:cNvPr>
          <p:cNvGrpSpPr/>
          <p:nvPr/>
        </p:nvGrpSpPr>
        <p:grpSpPr>
          <a:xfrm>
            <a:off x="0" y="1714"/>
            <a:ext cx="12192000" cy="6856286"/>
            <a:chOff x="0" y="1714"/>
            <a:chExt cx="12192000" cy="6856286"/>
          </a:xfrm>
        </p:grpSpPr>
        <p:pic>
          <p:nvPicPr>
            <p:cNvPr id="3" name="Imagen 2">
              <a:extLst>
                <a:ext uri="{FF2B5EF4-FFF2-40B4-BE49-F238E27FC236}">
                  <a16:creationId xmlns:a16="http://schemas.microsoft.com/office/drawing/2014/main" xmlns="" id="{A649A387-4B49-4C45-A699-A908FC762BD9}"/>
                </a:ext>
              </a:extLst>
            </p:cNvPr>
            <p:cNvPicPr>
              <a:picLocks noChangeAspect="1"/>
            </p:cNvPicPr>
            <p:nvPr/>
          </p:nvPicPr>
          <p:blipFill>
            <a:blip r:embed="rId4"/>
            <a:stretch>
              <a:fillRect/>
            </a:stretch>
          </p:blipFill>
          <p:spPr>
            <a:xfrm>
              <a:off x="0" y="1714"/>
              <a:ext cx="12192000" cy="6856286"/>
            </a:xfrm>
            <a:prstGeom prst="rect">
              <a:avLst/>
            </a:prstGeom>
          </p:spPr>
        </p:pic>
        <p:sp>
          <p:nvSpPr>
            <p:cNvPr id="6" name="Título 1">
              <a:extLst>
                <a:ext uri="{FF2B5EF4-FFF2-40B4-BE49-F238E27FC236}">
                  <a16:creationId xmlns:a16="http://schemas.microsoft.com/office/drawing/2014/main" xmlns="" id="{F1B37B23-C2E8-45CF-8A71-91E65135901F}"/>
                </a:ext>
              </a:extLst>
            </p:cNvPr>
            <p:cNvSpPr txBox="1">
              <a:spLocks/>
            </p:cNvSpPr>
            <p:nvPr/>
          </p:nvSpPr>
          <p:spPr>
            <a:xfrm>
              <a:off x="229381" y="600092"/>
              <a:ext cx="11639889" cy="61324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b="1" dirty="0">
                  <a:solidFill>
                    <a:schemeClr val="bg1"/>
                  </a:solidFill>
                  <a:cs typeface="Arial" panose="020B0604020202020204" pitchFamily="34" charset="0"/>
                </a:rPr>
                <a:t>RENDICIÓN DE CUENTAS</a:t>
              </a:r>
              <a:br>
                <a:rPr lang="es-GT" sz="4000" b="1" dirty="0">
                  <a:solidFill>
                    <a:schemeClr val="bg1"/>
                  </a:solidFill>
                  <a:cs typeface="Arial" panose="020B0604020202020204" pitchFamily="34" charset="0"/>
                </a:rPr>
              </a:br>
              <a:r>
                <a:rPr lang="es-GT" sz="4000" b="1" dirty="0">
                  <a:solidFill>
                    <a:schemeClr val="bg1"/>
                  </a:solidFill>
                  <a:cs typeface="Arial" panose="020B0604020202020204" pitchFamily="34" charset="0"/>
                </a:rPr>
                <a:t>PRIMER CUATRIMESTRE 2022</a:t>
              </a: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ctr"/>
              <a:r>
                <a:rPr lang="es-GT" b="1" dirty="0">
                  <a:solidFill>
                    <a:srgbClr val="A09185"/>
                  </a:solidFill>
                </a:rPr>
                <a:t>CONSOLIDADO DE LOGROS INSTITUCIONALES</a:t>
              </a:r>
            </a:p>
            <a:p>
              <a:pPr algn="r"/>
              <a:endParaRPr lang="es-GT" sz="3200" b="1" dirty="0">
                <a:solidFill>
                  <a:srgbClr val="00B0F0"/>
                </a:solidFill>
                <a:cs typeface="Arial" panose="020B0604020202020204" pitchFamily="34" charset="0"/>
              </a:endParaRPr>
            </a:p>
          </p:txBody>
        </p:sp>
      </p:grpSp>
    </p:spTree>
    <p:extLst>
      <p:ext uri="{BB962C8B-B14F-4D97-AF65-F5344CB8AC3E}">
        <p14:creationId xmlns:p14="http://schemas.microsoft.com/office/powerpoint/2010/main" val="2338797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sp>
        <p:nvSpPr>
          <p:cNvPr id="6" name="Título 1">
            <a:extLst>
              <a:ext uri="{FF2B5EF4-FFF2-40B4-BE49-F238E27FC236}">
                <a16:creationId xmlns:a16="http://schemas.microsoft.com/office/drawing/2014/main" xmlns="" id="{48FD92AD-9298-40AB-A669-52A6F14B3924}"/>
              </a:ext>
            </a:extLst>
          </p:cNvPr>
          <p:cNvSpPr txBox="1">
            <a:spLocks/>
          </p:cNvSpPr>
          <p:nvPr/>
        </p:nvSpPr>
        <p:spPr>
          <a:xfrm>
            <a:off x="920858" y="494051"/>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583534872"/>
              </p:ext>
            </p:extLst>
          </p:nvPr>
        </p:nvGraphicFramePr>
        <p:xfrm>
          <a:off x="2424488" y="1413079"/>
          <a:ext cx="7343023" cy="4638399"/>
        </p:xfrm>
        <a:graphic>
          <a:graphicData uri="http://schemas.openxmlformats.org/drawingml/2006/table">
            <a:tbl>
              <a:tblPr firstRow="1" firstCol="1" bandRow="1"/>
              <a:tblGrid>
                <a:gridCol w="7343023">
                  <a:extLst>
                    <a:ext uri="{9D8B030D-6E8A-4147-A177-3AD203B41FA5}">
                      <a16:colId xmlns:a16="http://schemas.microsoft.com/office/drawing/2014/main" xmlns="" val="20000"/>
                    </a:ext>
                  </a:extLst>
                </a:gridCol>
              </a:tblGrid>
              <a:tr h="257689">
                <a:tc>
                  <a:txBody>
                    <a:bodyPr/>
                    <a:lstStyle/>
                    <a:p>
                      <a:pPr algn="ctr">
                        <a:spcAft>
                          <a:spcPts val="0"/>
                        </a:spcAft>
                      </a:pPr>
                      <a:r>
                        <a:rPr lang="es-GT" sz="1600" b="1" dirty="0">
                          <a:solidFill>
                            <a:srgbClr val="000000"/>
                          </a:solidFill>
                          <a:effectLst/>
                          <a:latin typeface="+mj-lt"/>
                          <a:ea typeface="Times New Roman" panose="02020603050405020304" pitchFamily="18" charset="0"/>
                          <a:cs typeface="Arial" panose="020B0604020202020204" pitchFamily="34" charset="0"/>
                        </a:rPr>
                        <a:t>Logros Institucionales al primer cuatrimestre 2022</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0000"/>
                  </a:ext>
                </a:extLst>
              </a:tr>
              <a:tr h="773066">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92,884 documentos emitidos a usuarios por servicios de sanidad agropecuaria y regulaciones para la protección del patrimonio agropecuario productivo e hidrobiológico, apoyando a 11,800 usuarios o representantes de empresas.</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15378">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41,807 productores familiares capacitados y asistidos técnicamente para mejorar sus sistemas productivos, en 331 municipios del país. </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15378">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36,069 productores beneficiados con capacitación, asistencia e insumos para promover la alimentación en el hogar rural saludable en 331 municipios del país. </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73066">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34,218 productores beneficiados con capacitación, asistencia técnica e insumos para el manejo y conservación de los recursos naturales, en 333 municipios del país. </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5378">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30,360 animales vacunados en programas y campañas de sanidad animal para la protección del patrimonio pecuario nacional </a:t>
                      </a:r>
                      <a:r>
                        <a:rPr lang="es-GT" sz="1600" dirty="0">
                          <a:solidFill>
                            <a:srgbClr val="000000"/>
                          </a:solidFill>
                          <a:effectLst/>
                          <a:latin typeface="+mj-lt"/>
                          <a:ea typeface="Times New Roman" panose="02020603050405020304" pitchFamily="18" charset="0"/>
                          <a:cs typeface="Arial" panose="020B0604020202020204" pitchFamily="34" charset="0"/>
                        </a:rPr>
                        <a:t>en 22 municipios del país.</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5378">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29,811 familias vulnerables con riesgo de inseguridad alimentaria, beneficiadas con dotación de raciones alimentarias en 19 municipios del país. </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773066">
                <a:tc>
                  <a:txBody>
                    <a:bodyPr/>
                    <a:lstStyle/>
                    <a:p>
                      <a:pPr algn="just">
                        <a:spcAft>
                          <a:spcPts val="0"/>
                        </a:spcAft>
                      </a:pPr>
                      <a:r>
                        <a:rPr lang="es-GT" sz="1600" dirty="0">
                          <a:solidFill>
                            <a:srgbClr val="000000"/>
                          </a:solidFill>
                          <a:effectLst/>
                          <a:latin typeface="+mj-lt"/>
                          <a:ea typeface="Calibri" panose="020F0502020204030204" pitchFamily="34" charset="0"/>
                          <a:cs typeface="Arial" panose="020B0604020202020204" pitchFamily="34" charset="0"/>
                        </a:rPr>
                        <a:t>602 productores beneficiados con capacitación y asistencia técnica en administración, operación y mantenimiento de unidades de riego, en 8 municipios del país. </a:t>
                      </a:r>
                      <a:endParaRPr lang="es-GT" sz="2400" dirty="0">
                        <a:effectLst/>
                        <a:latin typeface="+mj-lt"/>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45529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grpSp>
        <p:nvGrpSpPr>
          <p:cNvPr id="5" name="Grupo 4">
            <a:extLst>
              <a:ext uri="{FF2B5EF4-FFF2-40B4-BE49-F238E27FC236}">
                <a16:creationId xmlns:a16="http://schemas.microsoft.com/office/drawing/2014/main" xmlns="" id="{3CE19077-5466-4ECD-84A0-F5EF39E2DC69}"/>
              </a:ext>
            </a:extLst>
          </p:cNvPr>
          <p:cNvGrpSpPr/>
          <p:nvPr/>
        </p:nvGrpSpPr>
        <p:grpSpPr>
          <a:xfrm>
            <a:off x="0" y="1714"/>
            <a:ext cx="12192000" cy="6856286"/>
            <a:chOff x="0" y="1714"/>
            <a:chExt cx="12192000" cy="6856286"/>
          </a:xfrm>
        </p:grpSpPr>
        <p:pic>
          <p:nvPicPr>
            <p:cNvPr id="3" name="Imagen 2">
              <a:extLst>
                <a:ext uri="{FF2B5EF4-FFF2-40B4-BE49-F238E27FC236}">
                  <a16:creationId xmlns:a16="http://schemas.microsoft.com/office/drawing/2014/main" xmlns="" id="{A649A387-4B49-4C45-A699-A908FC762BD9}"/>
                </a:ext>
              </a:extLst>
            </p:cNvPr>
            <p:cNvPicPr>
              <a:picLocks noChangeAspect="1"/>
            </p:cNvPicPr>
            <p:nvPr/>
          </p:nvPicPr>
          <p:blipFill>
            <a:blip r:embed="rId4"/>
            <a:stretch>
              <a:fillRect/>
            </a:stretch>
          </p:blipFill>
          <p:spPr>
            <a:xfrm>
              <a:off x="0" y="1714"/>
              <a:ext cx="12192000" cy="6856286"/>
            </a:xfrm>
            <a:prstGeom prst="rect">
              <a:avLst/>
            </a:prstGeom>
          </p:spPr>
        </p:pic>
        <p:sp>
          <p:nvSpPr>
            <p:cNvPr id="6" name="Título 1">
              <a:extLst>
                <a:ext uri="{FF2B5EF4-FFF2-40B4-BE49-F238E27FC236}">
                  <a16:creationId xmlns:a16="http://schemas.microsoft.com/office/drawing/2014/main" xmlns="" id="{F1B37B23-C2E8-45CF-8A71-91E65135901F}"/>
                </a:ext>
              </a:extLst>
            </p:cNvPr>
            <p:cNvSpPr txBox="1">
              <a:spLocks/>
            </p:cNvSpPr>
            <p:nvPr/>
          </p:nvSpPr>
          <p:spPr>
            <a:xfrm>
              <a:off x="229381" y="600092"/>
              <a:ext cx="11639889" cy="61324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b="1" dirty="0">
                  <a:solidFill>
                    <a:schemeClr val="bg1"/>
                  </a:solidFill>
                  <a:cs typeface="Arial" panose="020B0604020202020204" pitchFamily="34" charset="0"/>
                </a:rPr>
                <a:t>RENDICIÓN DE CUENTAS</a:t>
              </a:r>
              <a:br>
                <a:rPr lang="es-GT" sz="4000" b="1" dirty="0">
                  <a:solidFill>
                    <a:schemeClr val="bg1"/>
                  </a:solidFill>
                  <a:cs typeface="Arial" panose="020B0604020202020204" pitchFamily="34" charset="0"/>
                </a:rPr>
              </a:br>
              <a:r>
                <a:rPr lang="es-GT" sz="4000" b="1" dirty="0">
                  <a:solidFill>
                    <a:schemeClr val="bg1"/>
                  </a:solidFill>
                  <a:cs typeface="Arial" panose="020B0604020202020204" pitchFamily="34" charset="0"/>
                </a:rPr>
                <a:t>PRIMER CUATRIMESTRE 2022</a:t>
              </a: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ctr"/>
              <a:r>
                <a:rPr lang="es-GT" b="1" dirty="0">
                  <a:solidFill>
                    <a:srgbClr val="A09185"/>
                  </a:solidFill>
                </a:rPr>
                <a:t>TENDENCIAS Y DESAFÍOS</a:t>
              </a:r>
            </a:p>
            <a:p>
              <a:pPr algn="r"/>
              <a:endParaRPr lang="es-GT" sz="3200" b="1" dirty="0">
                <a:solidFill>
                  <a:srgbClr val="00B0F0"/>
                </a:solidFill>
                <a:cs typeface="Arial" panose="020B0604020202020204" pitchFamily="34" charset="0"/>
              </a:endParaRPr>
            </a:p>
          </p:txBody>
        </p:sp>
      </p:grpSp>
    </p:spTree>
    <p:extLst>
      <p:ext uri="{BB962C8B-B14F-4D97-AF65-F5344CB8AC3E}">
        <p14:creationId xmlns:p14="http://schemas.microsoft.com/office/powerpoint/2010/main" val="1911979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sp>
        <p:nvSpPr>
          <p:cNvPr id="6" name="Título 1">
            <a:extLst>
              <a:ext uri="{FF2B5EF4-FFF2-40B4-BE49-F238E27FC236}">
                <a16:creationId xmlns:a16="http://schemas.microsoft.com/office/drawing/2014/main" xmlns="" id="{F7377E39-D4B9-4735-9320-CC9BFE681A6B}"/>
              </a:ext>
            </a:extLst>
          </p:cNvPr>
          <p:cNvSpPr txBox="1">
            <a:spLocks/>
          </p:cNvSpPr>
          <p:nvPr/>
        </p:nvSpPr>
        <p:spPr>
          <a:xfrm>
            <a:off x="2792742" y="863637"/>
            <a:ext cx="10049693"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3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sz="7500" b="1" dirty="0">
                <a:latin typeface="Arial" panose="020B0604020202020204" pitchFamily="34" charset="0"/>
                <a:cs typeface="Arial" panose="020B0604020202020204" pitchFamily="34" charset="0"/>
              </a:rPr>
              <a:t>QUÉ TENDENCIA MUESTRA EL USO DE LOS</a:t>
            </a:r>
            <a:endParaRPr lang="es-GT" sz="21300" b="1" dirty="0">
              <a:latin typeface="Arial" panose="020B0604020202020204" pitchFamily="34" charset="0"/>
              <a:cs typeface="Arial" panose="020B0604020202020204" pitchFamily="34" charset="0"/>
            </a:endParaRPr>
          </a:p>
          <a:p>
            <a:r>
              <a:rPr lang="es-GT" sz="7500" b="1" dirty="0">
                <a:latin typeface="Arial" panose="020B0604020202020204" pitchFamily="34" charset="0"/>
                <a:cs typeface="Arial" panose="020B0604020202020204" pitchFamily="34" charset="0"/>
              </a:rPr>
              <a:t>  RECURSOS PÚBLICOS?</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2" descr="7 TENDENCIAS TECNOLÓGICAS PARA EL EL 2021 | MQA">
            <a:extLst>
              <a:ext uri="{FF2B5EF4-FFF2-40B4-BE49-F238E27FC236}">
                <a16:creationId xmlns:a16="http://schemas.microsoft.com/office/drawing/2014/main" xmlns="" id="{5B1F6C07-DA69-44F0-9409-E0E6D2EF8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0"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97F38518-CCE1-4326-9800-15FFB420B7BF}"/>
              </a:ext>
            </a:extLst>
          </p:cNvPr>
          <p:cNvSpPr txBox="1">
            <a:spLocks/>
          </p:cNvSpPr>
          <p:nvPr/>
        </p:nvSpPr>
        <p:spPr>
          <a:xfrm>
            <a:off x="456923" y="2402960"/>
            <a:ext cx="7406641" cy="300195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por una mejora de la ejecución presupuestaria, debido a que se adecuó oportunamente el presupuesto, una mejor programación por este Ministerio y, la aprobación oportuna y adecuada de cuotas financieras a cargo del Ministerio de Finanzas Públicas</a:t>
            </a:r>
            <a:r>
              <a:rPr lang="es-GT" sz="2000" b="0" dirty="0" smtClean="0">
                <a:solidFill>
                  <a:schemeClr val="tx1"/>
                </a:solidFill>
                <a:latin typeface="Arial" panose="020B0604020202020204" pitchFamily="34" charset="0"/>
                <a:cs typeface="Arial" panose="020B0604020202020204" pitchFamily="34" charset="0"/>
              </a:rPr>
              <a:t>.</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xmlns="" id="{22CD8044-C918-401C-B3BB-66DFF95C6952}"/>
              </a:ext>
            </a:extLst>
          </p:cNvPr>
          <p:cNvSpPr txBox="1">
            <a:spLocks/>
          </p:cNvSpPr>
          <p:nvPr/>
        </p:nvSpPr>
        <p:spPr>
          <a:xfrm>
            <a:off x="8163823" y="1461466"/>
            <a:ext cx="3771503" cy="424284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200" b="0" dirty="0">
                <a:solidFill>
                  <a:schemeClr val="tx1"/>
                </a:solidFill>
                <a:latin typeface="Arial" panose="020B0604020202020204" pitchFamily="34" charset="0"/>
                <a:cs typeface="Arial" panose="020B0604020202020204" pitchFamily="34" charset="0"/>
              </a:rPr>
              <a:t/>
            </a:r>
            <a:br>
              <a:rPr lang="es-GT" sz="12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En el </a:t>
            </a:r>
            <a:r>
              <a:rPr lang="es-GT" sz="1800" b="0" dirty="0" smtClean="0">
                <a:solidFill>
                  <a:schemeClr val="tx1"/>
                </a:solidFill>
                <a:latin typeface="Arial" panose="020B0604020202020204" pitchFamily="34" charset="0"/>
                <a:cs typeface="Arial" panose="020B0604020202020204" pitchFamily="34" charset="0"/>
              </a:rPr>
              <a:t>año 2022 </a:t>
            </a:r>
            <a:r>
              <a:rPr lang="es-GT" sz="1800" b="0" dirty="0">
                <a:solidFill>
                  <a:schemeClr val="tx1"/>
                </a:solidFill>
                <a:latin typeface="Arial" panose="020B0604020202020204" pitchFamily="34" charset="0"/>
                <a:cs typeface="Arial" panose="020B0604020202020204" pitchFamily="34" charset="0"/>
              </a:rPr>
              <a:t>se espera mejorar la ejecución  presupuestaria y financiera, en función del desarrollo de los planes de trabajo, que incluyen el seguro agrícola, el estipendio para los agricultores familiares, la ejecución de la inversión en la construcción y rehabilitación de los sistemas de riego y de producción y asistencia alimentaria a la población </a:t>
            </a:r>
            <a:r>
              <a:rPr lang="es-GT" sz="1800" b="0" dirty="0" smtClean="0">
                <a:solidFill>
                  <a:schemeClr val="tx1"/>
                </a:solidFill>
                <a:latin typeface="Arial" panose="020B0604020202020204" pitchFamily="34" charset="0"/>
                <a:cs typeface="Arial" panose="020B0604020202020204" pitchFamily="34" charset="0"/>
              </a:rPr>
              <a:t>vulnerable.</a:t>
            </a:r>
            <a:endParaRPr lang="es-GT" sz="1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799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sp>
        <p:nvSpPr>
          <p:cNvPr id="10" name="Título 1">
            <a:extLst>
              <a:ext uri="{FF2B5EF4-FFF2-40B4-BE49-F238E27FC236}">
                <a16:creationId xmlns:a16="http://schemas.microsoft.com/office/drawing/2014/main" xmlns="" id="{D1629E75-E7CF-4BF5-8716-7F5DDF2F36E9}"/>
              </a:ext>
            </a:extLst>
          </p:cNvPr>
          <p:cNvSpPr txBox="1">
            <a:spLocks/>
          </p:cNvSpPr>
          <p:nvPr/>
        </p:nvSpPr>
        <p:spPr>
          <a:xfrm>
            <a:off x="1566056" y="474093"/>
            <a:ext cx="9788436"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RESULTADOS SE OBTUVIERON EN EL MARCO DE LA PGG?</a:t>
            </a:r>
            <a:br>
              <a:rPr lang="es-GT" b="1" dirty="0">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6" descr="Noticias de Canción de Abril - TuneCore">
            <a:extLst>
              <a:ext uri="{FF2B5EF4-FFF2-40B4-BE49-F238E27FC236}">
                <a16:creationId xmlns:a16="http://schemas.microsoft.com/office/drawing/2014/main" xmlns="" id="{FAED4BE4-1BDC-4674-93AE-393DFDEC9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412274" y="1154951"/>
            <a:ext cx="6096000" cy="523220"/>
          </a:xfrm>
          <a:prstGeom prst="rect">
            <a:avLst/>
          </a:prstGeom>
        </p:spPr>
        <p:txBody>
          <a:bodyPr>
            <a:spAutoFit/>
          </a:bodyPr>
          <a:lstStyle/>
          <a:p>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r>
              <a:rPr lang="es-GT" b="1" dirty="0">
                <a:solidFill>
                  <a:schemeClr val="tx1"/>
                </a:solidFill>
                <a:latin typeface="Arial" panose="020B0604020202020204" pitchFamily="34" charset="0"/>
                <a:cs typeface="Arial" panose="020B0604020202020204" pitchFamily="34" charset="0"/>
              </a:rPr>
              <a:t>Pilares 1: Economía, competitividad y prosperidad</a:t>
            </a:r>
            <a:endParaRPr lang="es-GT"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742121392"/>
              </p:ext>
            </p:extLst>
          </p:nvPr>
        </p:nvGraphicFramePr>
        <p:xfrm>
          <a:off x="1060438" y="1678171"/>
          <a:ext cx="10071124" cy="4705737"/>
        </p:xfrm>
        <a:graphic>
          <a:graphicData uri="http://schemas.openxmlformats.org/drawingml/2006/table">
            <a:tbl>
              <a:tblPr firstRow="1" firstCol="1" bandRow="1"/>
              <a:tblGrid>
                <a:gridCol w="3426894">
                  <a:extLst>
                    <a:ext uri="{9D8B030D-6E8A-4147-A177-3AD203B41FA5}">
                      <a16:colId xmlns:a16="http://schemas.microsoft.com/office/drawing/2014/main" xmlns="" val="20000"/>
                    </a:ext>
                  </a:extLst>
                </a:gridCol>
                <a:gridCol w="6644230">
                  <a:extLst>
                    <a:ext uri="{9D8B030D-6E8A-4147-A177-3AD203B41FA5}">
                      <a16:colId xmlns:a16="http://schemas.microsoft.com/office/drawing/2014/main" xmlns="" val="20001"/>
                    </a:ext>
                  </a:extLst>
                </a:gridCol>
              </a:tblGrid>
              <a:tr h="0">
                <a:tc>
                  <a:txBody>
                    <a:bodyPr/>
                    <a:lstStyle/>
                    <a:p>
                      <a:pPr algn="ctr">
                        <a:spcAft>
                          <a:spcPts val="0"/>
                        </a:spcAft>
                      </a:pPr>
                      <a:r>
                        <a:rPr lang="es-GT" sz="1400" b="1" dirty="0">
                          <a:solidFill>
                            <a:srgbClr val="000000"/>
                          </a:solidFill>
                          <a:effectLst/>
                          <a:latin typeface="+mj-lt"/>
                          <a:ea typeface="Calibri" panose="020F0502020204030204" pitchFamily="34" charset="0"/>
                        </a:rPr>
                        <a:t>OBJETIVO SECTORIAL</a:t>
                      </a:r>
                      <a:endParaRPr lang="es-GT" sz="20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spcAft>
                          <a:spcPts val="0"/>
                        </a:spcAft>
                      </a:pPr>
                      <a:r>
                        <a:rPr lang="es-GT" sz="1400" b="1" dirty="0">
                          <a:solidFill>
                            <a:srgbClr val="000000"/>
                          </a:solidFill>
                          <a:effectLst/>
                          <a:latin typeface="+mj-lt"/>
                          <a:ea typeface="Calibri" panose="020F0502020204030204" pitchFamily="34" charset="0"/>
                        </a:rPr>
                        <a:t>RESULTADO OBTENIDO EN EL CORTO PLAZO</a:t>
                      </a:r>
                      <a:endParaRPr lang="es-GT" sz="20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xmlns="" val="10000"/>
                  </a:ext>
                </a:extLst>
              </a:tr>
              <a:tr h="758577">
                <a:tc rowSpan="2">
                  <a:txBody>
                    <a:bodyPr/>
                    <a:lstStyle/>
                    <a:p>
                      <a:pPr algn="just">
                        <a:spcAft>
                          <a:spcPts val="0"/>
                        </a:spcAft>
                      </a:pPr>
                      <a:r>
                        <a:rPr lang="es-GT" sz="1400" b="1" dirty="0">
                          <a:effectLst/>
                          <a:latin typeface="+mj-lt"/>
                          <a:ea typeface="Calibri" panose="020F0502020204030204" pitchFamily="34" charset="0"/>
                        </a:rPr>
                        <a:t>Propiciar el incremento de las exportaciones por medio del impulso de un modelo exportador</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92,884</a:t>
                      </a:r>
                      <a:r>
                        <a:rPr lang="es-GT" sz="1400" dirty="0">
                          <a:effectLst/>
                          <a:latin typeface="+mj-lt"/>
                          <a:ea typeface="Calibri" panose="020F0502020204030204" pitchFamily="34" charset="0"/>
                        </a:rPr>
                        <a:t> documentos emitidos a usuarios por servicios de sanidad agropecuaria y regulaciones para la protección del patrimonio agropecuario productivo e hidrobiológico, apoyando a 11,800 usuarios o representantes de empresas.</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052532">
                <a:tc vMerge="1">
                  <a:txBody>
                    <a:bodyPr/>
                    <a:lstStyle/>
                    <a:p>
                      <a:endParaRPr lang="es-GT"/>
                    </a:p>
                  </a:txBody>
                  <a:tcPr/>
                </a:tc>
                <a:tc>
                  <a:txBody>
                    <a:bodyPr/>
                    <a:lstStyle/>
                    <a:p>
                      <a:pPr algn="just">
                        <a:spcAft>
                          <a:spcPts val="0"/>
                        </a:spcAft>
                      </a:pPr>
                      <a:r>
                        <a:rPr lang="es-GT" sz="1400" b="1" dirty="0">
                          <a:effectLst/>
                          <a:latin typeface="+mj-lt"/>
                          <a:ea typeface="Calibri" panose="020F0502020204030204" pitchFamily="34" charset="0"/>
                        </a:rPr>
                        <a:t>260</a:t>
                      </a:r>
                      <a:r>
                        <a:rPr lang="es-GT" sz="1400" dirty="0">
                          <a:effectLst/>
                          <a:latin typeface="+mj-lt"/>
                          <a:ea typeface="Calibri" panose="020F0502020204030204" pitchFamily="34" charset="0"/>
                        </a:rPr>
                        <a:t> personas integrantes de 4 organizaciones, beneficiadas con asistencia financiera para implementar sus sistemas productivos, en 4 municipios del país.</a:t>
                      </a:r>
                      <a:endParaRPr lang="es-GT" sz="1600" dirty="0">
                        <a:effectLst/>
                        <a:latin typeface="+mj-lt"/>
                        <a:ea typeface="Calibri" panose="020F0502020204030204" pitchFamily="34" charset="0"/>
                      </a:endParaRPr>
                    </a:p>
                    <a:p>
                      <a:pPr algn="just">
                        <a:spcAft>
                          <a:spcPts val="0"/>
                        </a:spcAft>
                      </a:pPr>
                      <a:r>
                        <a:rPr lang="es-GT" sz="1400" b="1" u="sng" dirty="0">
                          <a:effectLst/>
                          <a:latin typeface="+mj-lt"/>
                          <a:ea typeface="Calibri" panose="020F0502020204030204" pitchFamily="34" charset="0"/>
                        </a:rPr>
                        <a:t> </a:t>
                      </a:r>
                      <a:endParaRPr lang="es-GT" sz="1600" dirty="0">
                        <a:effectLst/>
                        <a:latin typeface="+mj-lt"/>
                        <a:ea typeface="Calibri" panose="020F0502020204030204" pitchFamily="34" charset="0"/>
                      </a:endParaRPr>
                    </a:p>
                    <a:p>
                      <a:pPr algn="just">
                        <a:spcAft>
                          <a:spcPts val="0"/>
                        </a:spcAft>
                      </a:pPr>
                      <a:r>
                        <a:rPr lang="es-GT" sz="1400" b="1" dirty="0">
                          <a:effectLst/>
                          <a:latin typeface="+mj-lt"/>
                          <a:ea typeface="Calibri" panose="020F0502020204030204" pitchFamily="34" charset="0"/>
                        </a:rPr>
                        <a:t>11</a:t>
                      </a:r>
                      <a:r>
                        <a:rPr lang="es-GT" sz="1400" dirty="0">
                          <a:effectLst/>
                          <a:latin typeface="+mj-lt"/>
                          <a:ea typeface="Calibri" panose="020F0502020204030204" pitchFamily="34" charset="0"/>
                        </a:rPr>
                        <a:t> caficultores apoyados con financiamiento para incrementar su producción, en 6 municipios del país.  </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999905">
                <a:tc>
                  <a:txBody>
                    <a:bodyPr/>
                    <a:lstStyle/>
                    <a:p>
                      <a:pPr algn="just">
                        <a:spcAft>
                          <a:spcPts val="0"/>
                        </a:spcAft>
                      </a:pPr>
                      <a:r>
                        <a:rPr lang="es-GT" sz="1400" b="1" dirty="0">
                          <a:effectLst/>
                          <a:latin typeface="+mj-lt"/>
                          <a:ea typeface="Calibri" panose="020F0502020204030204" pitchFamily="34" charset="0"/>
                        </a:rPr>
                        <a:t>Desarrollar las condiciones para el impulso y fortalecimiento de las MIPYMES y del sector Cooperativista</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456</a:t>
                      </a:r>
                      <a:r>
                        <a:rPr lang="es-GT" sz="1400" dirty="0">
                          <a:effectLst/>
                          <a:latin typeface="+mj-lt"/>
                          <a:ea typeface="Calibri" panose="020F0502020204030204" pitchFamily="34" charset="0"/>
                        </a:rPr>
                        <a:t> productores capacitados y asistidos técnicamente para la organización, mercadeo y comercialización de su producción, en 15 municipios del país. </a:t>
                      </a:r>
                      <a:endParaRPr lang="es-GT" sz="1600" dirty="0">
                        <a:effectLst/>
                        <a:latin typeface="+mj-lt"/>
                        <a:ea typeface="Calibri" panose="020F0502020204030204" pitchFamily="34" charset="0"/>
                      </a:endParaRPr>
                    </a:p>
                    <a:p>
                      <a:pPr algn="just">
                        <a:spcAft>
                          <a:spcPts val="0"/>
                        </a:spcAft>
                      </a:pPr>
                      <a:r>
                        <a:rPr lang="es-GT" sz="1050" dirty="0">
                          <a:effectLst/>
                          <a:latin typeface="+mj-lt"/>
                          <a:ea typeface="Calibri" panose="020F0502020204030204" pitchFamily="34" charset="0"/>
                        </a:rPr>
                        <a:t> </a:t>
                      </a:r>
                      <a:endParaRPr lang="es-GT" sz="1600" dirty="0">
                        <a:effectLst/>
                        <a:latin typeface="+mj-lt"/>
                        <a:ea typeface="Calibri" panose="020F0502020204030204" pitchFamily="34" charset="0"/>
                      </a:endParaRPr>
                    </a:p>
                    <a:p>
                      <a:pPr algn="just">
                        <a:spcAft>
                          <a:spcPts val="0"/>
                        </a:spcAft>
                      </a:pPr>
                      <a:r>
                        <a:rPr lang="es-GT" sz="1400" b="1" dirty="0">
                          <a:effectLst/>
                          <a:latin typeface="+mj-lt"/>
                          <a:ea typeface="Calibri" panose="020F0502020204030204" pitchFamily="34" charset="0"/>
                        </a:rPr>
                        <a:t>47</a:t>
                      </a:r>
                      <a:r>
                        <a:rPr lang="es-GT" sz="1400" dirty="0">
                          <a:effectLst/>
                          <a:latin typeface="+mj-lt"/>
                          <a:ea typeface="Calibri" panose="020F0502020204030204" pitchFamily="34" charset="0"/>
                        </a:rPr>
                        <a:t> productores de hidrobiológicos capacitados y asistidos técnicamente para el manejo pesquero y acuícola </a:t>
                      </a:r>
                      <a:r>
                        <a:rPr lang="es-GT" sz="1400" dirty="0">
                          <a:solidFill>
                            <a:srgbClr val="000000"/>
                          </a:solidFill>
                          <a:effectLst/>
                          <a:latin typeface="+mj-lt"/>
                          <a:ea typeface="Times New Roman" panose="02020603050405020304" pitchFamily="18" charset="0"/>
                        </a:rPr>
                        <a:t>en 8 municipios del país.</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007484">
                <a:tc>
                  <a:txBody>
                    <a:bodyPr/>
                    <a:lstStyle/>
                    <a:p>
                      <a:pPr algn="just">
                        <a:spcAft>
                          <a:spcPts val="0"/>
                        </a:spcAft>
                      </a:pPr>
                      <a:r>
                        <a:rPr lang="es-GT" sz="1400" b="1" dirty="0">
                          <a:effectLst/>
                          <a:latin typeface="+mj-lt"/>
                          <a:ea typeface="Calibri" panose="020F0502020204030204" pitchFamily="34" charset="0"/>
                        </a:rPr>
                        <a:t>Fomentar la producción y comercialización agrícola sostenible</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617</a:t>
                      </a:r>
                      <a:r>
                        <a:rPr lang="es-GT" sz="1400" dirty="0">
                          <a:effectLst/>
                          <a:latin typeface="+mj-lt"/>
                          <a:ea typeface="Calibri" panose="020F0502020204030204" pitchFamily="34" charset="0"/>
                        </a:rPr>
                        <a:t> productores capacitados, asistidos técnicamente y con insumos para mejorar la productividad agrícola sostenible y tecnificada </a:t>
                      </a:r>
                      <a:r>
                        <a:rPr lang="es-GT" sz="1400" dirty="0">
                          <a:solidFill>
                            <a:srgbClr val="000000"/>
                          </a:solidFill>
                          <a:effectLst/>
                          <a:latin typeface="+mj-lt"/>
                          <a:ea typeface="Times New Roman" panose="02020603050405020304" pitchFamily="18" charset="0"/>
                        </a:rPr>
                        <a:t>en 31 municipios del país.</a:t>
                      </a:r>
                      <a:endParaRPr lang="es-GT" sz="1600" dirty="0">
                        <a:effectLst/>
                        <a:latin typeface="+mj-lt"/>
                        <a:ea typeface="Calibri" panose="020F0502020204030204" pitchFamily="34" charset="0"/>
                      </a:endParaRPr>
                    </a:p>
                    <a:p>
                      <a:pPr algn="just">
                        <a:spcAft>
                          <a:spcPts val="0"/>
                        </a:spcAft>
                      </a:pPr>
                      <a:r>
                        <a:rPr lang="es-GT" sz="1050" dirty="0">
                          <a:effectLst/>
                          <a:latin typeface="+mj-lt"/>
                          <a:ea typeface="Calibri" panose="020F0502020204030204" pitchFamily="34" charset="0"/>
                        </a:rPr>
                        <a:t> </a:t>
                      </a:r>
                      <a:endParaRPr lang="es-GT" sz="1600" dirty="0">
                        <a:effectLst/>
                        <a:latin typeface="+mj-lt"/>
                        <a:ea typeface="Calibri" panose="020F0502020204030204" pitchFamily="34" charset="0"/>
                      </a:endParaRPr>
                    </a:p>
                    <a:p>
                      <a:pPr algn="just">
                        <a:spcAft>
                          <a:spcPts val="0"/>
                        </a:spcAft>
                      </a:pPr>
                      <a:r>
                        <a:rPr lang="es-GT" sz="1400" b="1" dirty="0">
                          <a:effectLst/>
                          <a:latin typeface="+mj-lt"/>
                          <a:ea typeface="Calibri" panose="020F0502020204030204" pitchFamily="34" charset="0"/>
                        </a:rPr>
                        <a:t>671</a:t>
                      </a:r>
                      <a:r>
                        <a:rPr lang="es-GT" sz="1400" dirty="0">
                          <a:effectLst/>
                          <a:latin typeface="+mj-lt"/>
                          <a:ea typeface="Calibri" panose="020F0502020204030204" pitchFamily="34" charset="0"/>
                        </a:rPr>
                        <a:t> productores beneficiados con capacitación y asistencia técnica en manejo productivo y reproductivo, en 45 municipios del país.  </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31519">
                <a:tc>
                  <a:txBody>
                    <a:bodyPr/>
                    <a:lstStyle/>
                    <a:p>
                      <a:pPr algn="just">
                        <a:spcAft>
                          <a:spcPts val="0"/>
                        </a:spcAft>
                      </a:pPr>
                      <a:r>
                        <a:rPr lang="es-GT" sz="1400" b="1" dirty="0">
                          <a:effectLst/>
                          <a:latin typeface="+mj-lt"/>
                          <a:ea typeface="Calibri" panose="020F0502020204030204" pitchFamily="34" charset="0"/>
                        </a:rPr>
                        <a:t>Promover el Plan Nacional de Riego de manera sostenible para mejorar la productividad</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602</a:t>
                      </a:r>
                      <a:r>
                        <a:rPr lang="es-GT" sz="1400" dirty="0">
                          <a:effectLst/>
                          <a:latin typeface="+mj-lt"/>
                          <a:ea typeface="Calibri" panose="020F0502020204030204" pitchFamily="34" charset="0"/>
                        </a:rPr>
                        <a:t> productores (as) beneficiados con capacitación y asistencia técnica en administración, operación y mantenimiento de unidades de riego </a:t>
                      </a:r>
                      <a:r>
                        <a:rPr lang="es-GT" sz="1400" dirty="0">
                          <a:solidFill>
                            <a:srgbClr val="000000"/>
                          </a:solidFill>
                          <a:effectLst/>
                          <a:latin typeface="+mj-lt"/>
                          <a:ea typeface="Times New Roman" panose="02020603050405020304" pitchFamily="18" charset="0"/>
                        </a:rPr>
                        <a:t>en 8 municipios del país.</a:t>
                      </a:r>
                      <a:endParaRPr lang="es-GT" sz="1600" dirty="0">
                        <a:effectLst/>
                        <a:latin typeface="+mj-lt"/>
                        <a:ea typeface="Calibri" panose="020F0502020204030204" pitchFamily="34"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47454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sp>
        <p:nvSpPr>
          <p:cNvPr id="10" name="Título 1">
            <a:extLst>
              <a:ext uri="{FF2B5EF4-FFF2-40B4-BE49-F238E27FC236}">
                <a16:creationId xmlns:a16="http://schemas.microsoft.com/office/drawing/2014/main" xmlns="" id="{D1629E75-E7CF-4BF5-8716-7F5DDF2F36E9}"/>
              </a:ext>
            </a:extLst>
          </p:cNvPr>
          <p:cNvSpPr txBox="1">
            <a:spLocks/>
          </p:cNvSpPr>
          <p:nvPr/>
        </p:nvSpPr>
        <p:spPr>
          <a:xfrm>
            <a:off x="1566056" y="517306"/>
            <a:ext cx="9788436" cy="57374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br>
              <a:rPr lang="es-GT" sz="2400" b="1" dirty="0">
                <a:latin typeface="Arial" panose="020B0604020202020204" pitchFamily="34" charset="0"/>
                <a:cs typeface="Arial" panose="020B0604020202020204" pitchFamily="34" charset="0"/>
              </a:rPr>
            </a:br>
            <a:endParaRPr lang="es-GT" sz="20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6" descr="Noticias de Canción de Abril - TuneCore">
            <a:extLst>
              <a:ext uri="{FF2B5EF4-FFF2-40B4-BE49-F238E27FC236}">
                <a16:creationId xmlns:a16="http://schemas.microsoft.com/office/drawing/2014/main" xmlns="" id="{FAED4BE4-1BDC-4674-93AE-393DFDEC9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4"/>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99412" y="4194041"/>
            <a:ext cx="3922869" cy="375552"/>
          </a:xfrm>
          <a:prstGeom prst="rect">
            <a:avLst/>
          </a:prstGeom>
        </p:spPr>
        <p:txBody>
          <a:bodyPr wrap="none">
            <a:spAutoFit/>
          </a:bodyPr>
          <a:lstStyle/>
          <a:p>
            <a:pPr algn="just">
              <a:lnSpc>
                <a:spcPct val="150000"/>
              </a:lnSpc>
            </a:pPr>
            <a:r>
              <a:rPr lang="es-GT" b="1" dirty="0">
                <a:solidFill>
                  <a:schemeClr val="tx1"/>
                </a:solidFill>
                <a:latin typeface="Arial" panose="020B0604020202020204" pitchFamily="34" charset="0"/>
                <a:cs typeface="Arial" panose="020B0604020202020204" pitchFamily="34" charset="0"/>
              </a:rPr>
              <a:t>Pilar 4: Estado Responsable y Transparente</a:t>
            </a:r>
          </a:p>
        </p:txBody>
      </p:sp>
      <p:graphicFrame>
        <p:nvGraphicFramePr>
          <p:cNvPr id="13" name="Tabla 12"/>
          <p:cNvGraphicFramePr>
            <a:graphicFrameLocks noGrp="1"/>
          </p:cNvGraphicFramePr>
          <p:nvPr>
            <p:extLst>
              <p:ext uri="{D42A27DB-BD31-4B8C-83A1-F6EECF244321}">
                <p14:modId xmlns:p14="http://schemas.microsoft.com/office/powerpoint/2010/main" val="3694859430"/>
              </p:ext>
            </p:extLst>
          </p:nvPr>
        </p:nvGraphicFramePr>
        <p:xfrm>
          <a:off x="368965" y="4647573"/>
          <a:ext cx="11383760" cy="1706880"/>
        </p:xfrm>
        <a:graphic>
          <a:graphicData uri="http://schemas.openxmlformats.org/drawingml/2006/table">
            <a:tbl>
              <a:tblPr firstRow="1" firstCol="1" bandRow="1"/>
              <a:tblGrid>
                <a:gridCol w="5486400">
                  <a:extLst>
                    <a:ext uri="{9D8B030D-6E8A-4147-A177-3AD203B41FA5}">
                      <a16:colId xmlns:a16="http://schemas.microsoft.com/office/drawing/2014/main" xmlns="" val="20000"/>
                    </a:ext>
                  </a:extLst>
                </a:gridCol>
                <a:gridCol w="5897360">
                  <a:extLst>
                    <a:ext uri="{9D8B030D-6E8A-4147-A177-3AD203B41FA5}">
                      <a16:colId xmlns:a16="http://schemas.microsoft.com/office/drawing/2014/main" xmlns="" val="20001"/>
                    </a:ext>
                  </a:extLst>
                </a:gridCol>
              </a:tblGrid>
              <a:tr h="213205">
                <a:tc>
                  <a:txBody>
                    <a:bodyPr/>
                    <a:lstStyle/>
                    <a:p>
                      <a:pPr algn="ctr">
                        <a:spcAft>
                          <a:spcPts val="0"/>
                        </a:spcAft>
                      </a:pPr>
                      <a:r>
                        <a:rPr lang="es-GT" sz="1400" b="1" dirty="0">
                          <a:solidFill>
                            <a:srgbClr val="000000"/>
                          </a:solidFill>
                          <a:effectLst/>
                          <a:latin typeface="+mj-lt"/>
                          <a:ea typeface="Calibri" panose="020F0502020204030204" pitchFamily="34" charset="0"/>
                        </a:rPr>
                        <a:t>OBJETIVO SECTORIAL</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spcAft>
                          <a:spcPts val="0"/>
                        </a:spcAft>
                      </a:pPr>
                      <a:r>
                        <a:rPr lang="es-GT" sz="1400" b="1" dirty="0">
                          <a:solidFill>
                            <a:srgbClr val="000000"/>
                          </a:solidFill>
                          <a:effectLst/>
                          <a:latin typeface="+mj-lt"/>
                          <a:ea typeface="Calibri" panose="020F0502020204030204" pitchFamily="34" charset="0"/>
                        </a:rPr>
                        <a:t>RESULTADO OBTENIDO EN EL CORTO PLAZO</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xmlns="" val="10000"/>
                  </a:ext>
                </a:extLst>
              </a:tr>
              <a:tr h="1278976">
                <a:tc>
                  <a:txBody>
                    <a:bodyPr/>
                    <a:lstStyle/>
                    <a:p>
                      <a:pPr algn="just">
                        <a:spcAft>
                          <a:spcPts val="0"/>
                        </a:spcAft>
                      </a:pPr>
                      <a:r>
                        <a:rPr lang="es-GT" sz="1400" b="1" dirty="0">
                          <a:effectLst/>
                          <a:latin typeface="+mj-lt"/>
                          <a:ea typeface="Calibri" panose="020F0502020204030204" pitchFamily="34" charset="0"/>
                        </a:rPr>
                        <a:t>Propiciar el fomento del desarrollo social, cultural, económico y territorial en un entorno que sea amigable con el medio ambiente, de tal manera que se garantice su sostenibilidad tanto para las presentes generaciones como para las futuras</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102</a:t>
                      </a:r>
                      <a:r>
                        <a:rPr lang="es-GT" sz="1400" dirty="0">
                          <a:effectLst/>
                          <a:latin typeface="+mj-lt"/>
                          <a:ea typeface="Calibri" panose="020F0502020204030204" pitchFamily="34" charset="0"/>
                        </a:rPr>
                        <a:t> entidades capacitadas en el uso de sistemas de Información Geográfica, amenazas naturales, cobertura y uso de la tierra, en 7 municipios del país. </a:t>
                      </a:r>
                    </a:p>
                    <a:p>
                      <a:pPr algn="just">
                        <a:spcAft>
                          <a:spcPts val="0"/>
                        </a:spcAft>
                      </a:pPr>
                      <a:r>
                        <a:rPr lang="es-GT" sz="1400" b="1" dirty="0">
                          <a:effectLst/>
                          <a:latin typeface="+mj-lt"/>
                          <a:ea typeface="Calibri" panose="020F0502020204030204" pitchFamily="34" charset="0"/>
                        </a:rPr>
                        <a:t> </a:t>
                      </a:r>
                      <a:endParaRPr lang="es-GT" sz="1400" dirty="0">
                        <a:effectLst/>
                        <a:latin typeface="+mj-lt"/>
                        <a:ea typeface="Calibri" panose="020F0502020204030204" pitchFamily="34" charset="0"/>
                      </a:endParaRPr>
                    </a:p>
                    <a:p>
                      <a:pPr algn="just">
                        <a:spcAft>
                          <a:spcPts val="0"/>
                        </a:spcAft>
                      </a:pPr>
                      <a:r>
                        <a:rPr lang="es-GT" sz="1400" b="1" dirty="0">
                          <a:effectLst/>
                          <a:latin typeface="+mj-lt"/>
                          <a:ea typeface="Calibri" panose="020F0502020204030204" pitchFamily="34" charset="0"/>
                        </a:rPr>
                        <a:t>34,218</a:t>
                      </a:r>
                      <a:r>
                        <a:rPr lang="es-GT" sz="1400" dirty="0">
                          <a:effectLst/>
                          <a:latin typeface="+mj-lt"/>
                          <a:ea typeface="Calibri" panose="020F0502020204030204" pitchFamily="34" charset="0"/>
                        </a:rPr>
                        <a:t> productores con capacitación, asistencia técnica e insumos para el manejo y conservación de los recursos naturales en 333 municipios del país.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123577349"/>
              </p:ext>
            </p:extLst>
          </p:nvPr>
        </p:nvGraphicFramePr>
        <p:xfrm>
          <a:off x="368967" y="1405114"/>
          <a:ext cx="11383761" cy="2835578"/>
        </p:xfrm>
        <a:graphic>
          <a:graphicData uri="http://schemas.openxmlformats.org/drawingml/2006/table">
            <a:tbl>
              <a:tblPr firstRow="1" firstCol="1" bandRow="1"/>
              <a:tblGrid>
                <a:gridCol w="5454317">
                  <a:extLst>
                    <a:ext uri="{9D8B030D-6E8A-4147-A177-3AD203B41FA5}">
                      <a16:colId xmlns:a16="http://schemas.microsoft.com/office/drawing/2014/main" xmlns="" val="20000"/>
                    </a:ext>
                  </a:extLst>
                </a:gridCol>
                <a:gridCol w="5929444">
                  <a:extLst>
                    <a:ext uri="{9D8B030D-6E8A-4147-A177-3AD203B41FA5}">
                      <a16:colId xmlns:a16="http://schemas.microsoft.com/office/drawing/2014/main" xmlns="" val="20001"/>
                    </a:ext>
                  </a:extLst>
                </a:gridCol>
              </a:tblGrid>
              <a:tr h="95258">
                <a:tc>
                  <a:txBody>
                    <a:bodyPr/>
                    <a:lstStyle/>
                    <a:p>
                      <a:pPr algn="ctr">
                        <a:spcAft>
                          <a:spcPts val="0"/>
                        </a:spcAft>
                      </a:pPr>
                      <a:r>
                        <a:rPr lang="es-GT" sz="1400" b="1" dirty="0">
                          <a:solidFill>
                            <a:srgbClr val="000000"/>
                          </a:solidFill>
                          <a:effectLst/>
                          <a:latin typeface="+mj-lt"/>
                          <a:ea typeface="Calibri" panose="020F0502020204030204" pitchFamily="34" charset="0"/>
                        </a:rPr>
                        <a:t>OBJETIVO SECTORIAL</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spcAft>
                          <a:spcPts val="0"/>
                        </a:spcAft>
                      </a:pPr>
                      <a:r>
                        <a:rPr lang="es-GT" sz="1400" b="1" dirty="0">
                          <a:solidFill>
                            <a:srgbClr val="000000"/>
                          </a:solidFill>
                          <a:effectLst/>
                          <a:latin typeface="+mj-lt"/>
                          <a:ea typeface="Calibri" panose="020F0502020204030204" pitchFamily="34" charset="0"/>
                        </a:rPr>
                        <a:t>RESULTADO OBTENIDO EN EL CORTO PLAZO</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xmlns="" val="10000"/>
                  </a:ext>
                </a:extLst>
              </a:tr>
              <a:tr h="1104384">
                <a:tc>
                  <a:txBody>
                    <a:bodyPr/>
                    <a:lstStyle/>
                    <a:p>
                      <a:pPr algn="just">
                        <a:spcAft>
                          <a:spcPts val="0"/>
                        </a:spcAft>
                      </a:pPr>
                      <a:r>
                        <a:rPr lang="es-GT" sz="1400" b="1" dirty="0">
                          <a:effectLst/>
                          <a:latin typeface="+mj-lt"/>
                          <a:ea typeface="Calibri" panose="020F0502020204030204" pitchFamily="34" charset="0"/>
                        </a:rPr>
                        <a:t>Mejorar la calidad de vida de los guatemaltecos, especialmente de los grupos más vulnerables y familias que se encuentran en estado de pobreza y pobreza extrema, por medio de la provisión y facilitación efectiva y oportuna de la infraestructura social priorizada en educación, salud, nutrición y vivienda popular.</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29,811</a:t>
                      </a:r>
                      <a:r>
                        <a:rPr lang="es-GT" sz="1400" dirty="0">
                          <a:effectLst/>
                          <a:latin typeface="+mj-lt"/>
                          <a:ea typeface="Calibri" panose="020F0502020204030204" pitchFamily="34" charset="0"/>
                        </a:rPr>
                        <a:t> raciones de alimentos entregados, beneficiando a igual número de familias en 19 municipios del país.</a:t>
                      </a:r>
                    </a:p>
                    <a:p>
                      <a:pPr algn="just">
                        <a:spcAft>
                          <a:spcPts val="0"/>
                        </a:spcAft>
                      </a:pPr>
                      <a:r>
                        <a:rPr lang="es-GT" sz="1400" dirty="0">
                          <a:effectLst/>
                          <a:latin typeface="+mj-lt"/>
                          <a:ea typeface="Calibri" panose="020F0502020204030204" pitchFamily="34" charset="0"/>
                        </a:rPr>
                        <a:t> </a:t>
                      </a:r>
                    </a:p>
                    <a:p>
                      <a:pPr algn="just">
                        <a:spcAft>
                          <a:spcPts val="0"/>
                        </a:spcAft>
                      </a:pPr>
                      <a:r>
                        <a:rPr lang="es-GT" sz="1400" b="1" dirty="0">
                          <a:effectLst/>
                          <a:latin typeface="+mj-lt"/>
                          <a:ea typeface="Calibri" panose="020F0502020204030204" pitchFamily="34" charset="0"/>
                        </a:rPr>
                        <a:t>36,069</a:t>
                      </a:r>
                      <a:r>
                        <a:rPr lang="es-GT" sz="1400" dirty="0">
                          <a:effectLst/>
                          <a:latin typeface="+mj-lt"/>
                          <a:ea typeface="Calibri" panose="020F0502020204030204" pitchFamily="34" charset="0"/>
                        </a:rPr>
                        <a:t> productores capacitados y asistidos técnicamente y dotados de insumos, para promover la alimentación en el hogar, en 331 municipios del país.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342058">
                <a:tc>
                  <a:txBody>
                    <a:bodyPr/>
                    <a:lstStyle/>
                    <a:p>
                      <a:pPr algn="just">
                        <a:spcAft>
                          <a:spcPts val="0"/>
                        </a:spcAft>
                      </a:pPr>
                      <a:r>
                        <a:rPr lang="es-GT" sz="1400" b="1" dirty="0">
                          <a:effectLst/>
                          <a:latin typeface="+mj-lt"/>
                          <a:ea typeface="Calibri" panose="020F0502020204030204" pitchFamily="34" charset="0"/>
                        </a:rPr>
                        <a:t>Desarrollar y estimular la formación y las capacidades productivas de las familias en estado de pobreza y pobreza extrema asentadas en el área rural y áreas marginales de las zonas urbanas, por medio de programas de desarrollo productivo integrales para generar oportunidades de empleo.</a:t>
                      </a:r>
                      <a:endParaRPr lang="es-GT" sz="1400" dirty="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GT" sz="1400" b="1" dirty="0">
                          <a:effectLst/>
                          <a:latin typeface="+mj-lt"/>
                          <a:ea typeface="Calibri" panose="020F0502020204030204" pitchFamily="34" charset="0"/>
                        </a:rPr>
                        <a:t>41,807</a:t>
                      </a:r>
                      <a:r>
                        <a:rPr lang="es-GT" sz="1400" dirty="0">
                          <a:effectLst/>
                          <a:latin typeface="+mj-lt"/>
                          <a:ea typeface="Calibri" panose="020F0502020204030204" pitchFamily="34" charset="0"/>
                        </a:rPr>
                        <a:t> productores capacitados y asistidos técnicamente para mejorar sus sistemas productivos, en 331 municipios del país.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
        <p:nvSpPr>
          <p:cNvPr id="15" name="Rectángulo 14"/>
          <p:cNvSpPr/>
          <p:nvPr/>
        </p:nvSpPr>
        <p:spPr>
          <a:xfrm>
            <a:off x="4898508" y="898008"/>
            <a:ext cx="2324675" cy="415498"/>
          </a:xfrm>
          <a:prstGeom prst="rect">
            <a:avLst/>
          </a:prstGeom>
        </p:spPr>
        <p:txBody>
          <a:bodyPr wrap="none">
            <a:spAutoFit/>
          </a:bodyPr>
          <a:lstStyle/>
          <a:p>
            <a:pPr algn="just">
              <a:lnSpc>
                <a:spcPct val="150000"/>
              </a:lnSpc>
            </a:pPr>
            <a:r>
              <a:rPr lang="es-GT" b="1" dirty="0">
                <a:solidFill>
                  <a:schemeClr val="tx1"/>
                </a:solidFill>
                <a:latin typeface="Arial" panose="020B0604020202020204" pitchFamily="34" charset="0"/>
                <a:cs typeface="Arial" panose="020B0604020202020204" pitchFamily="34" charset="0"/>
              </a:rPr>
              <a:t>Pilar 2: Desarrollo </a:t>
            </a:r>
            <a:r>
              <a:rPr lang="es-GT" b="1" dirty="0" smtClean="0">
                <a:solidFill>
                  <a:schemeClr val="tx1"/>
                </a:solidFill>
                <a:latin typeface="Arial" panose="020B0604020202020204" pitchFamily="34" charset="0"/>
                <a:cs typeface="Arial" panose="020B0604020202020204" pitchFamily="34" charset="0"/>
              </a:rPr>
              <a:t>social </a:t>
            </a:r>
            <a:endParaRPr lang="es-GT"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830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sp>
        <p:nvSpPr>
          <p:cNvPr id="8" name="Título 1">
            <a:extLst>
              <a:ext uri="{FF2B5EF4-FFF2-40B4-BE49-F238E27FC236}">
                <a16:creationId xmlns:a16="http://schemas.microsoft.com/office/drawing/2014/main" xmlns="" id="{CF279B0F-8C5B-4366-8B9A-516440682CC6}"/>
              </a:ext>
            </a:extLst>
          </p:cNvPr>
          <p:cNvSpPr txBox="1">
            <a:spLocks/>
          </p:cNvSpPr>
          <p:nvPr/>
        </p:nvSpPr>
        <p:spPr>
          <a:xfrm>
            <a:off x="1964293" y="888360"/>
            <a:ext cx="9788436"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¿QUÉ MEDIDAS DE TRANSPARENCIA SE HAN APLICADO?</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descr="Iconos de Transparencia - 450 iconos vectoriales gratis">
            <a:extLst>
              <a:ext uri="{FF2B5EF4-FFF2-40B4-BE49-F238E27FC236}">
                <a16:creationId xmlns:a16="http://schemas.microsoft.com/office/drawing/2014/main" xmlns="" id="{EA7EADAC-858C-4B55-BAB5-F0B8C6E60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xmlns="" id="{97E4573D-0F11-4CC9-A1CD-3DCB2C14A8FD}"/>
              </a:ext>
            </a:extLst>
          </p:cNvPr>
          <p:cNvSpPr txBox="1">
            <a:spLocks/>
          </p:cNvSpPr>
          <p:nvPr/>
        </p:nvSpPr>
        <p:spPr>
          <a:xfrm>
            <a:off x="1465118" y="1636982"/>
            <a:ext cx="9475597" cy="46079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GT" sz="1900" b="0" dirty="0">
                <a:solidFill>
                  <a:schemeClr val="tx1"/>
                </a:solidFill>
                <a:latin typeface="Arial" panose="020B0604020202020204" pitchFamily="34" charset="0"/>
                <a:cs typeface="Arial" panose="020B0604020202020204" pitchFamily="34" charset="0"/>
              </a:rPr>
              <a:t>Para garantizar el uso adecuado del dinero público y el avance en el cumplimiento de los objetivos de Estado, </a:t>
            </a:r>
            <a:r>
              <a:rPr lang="es-GT" sz="1900" b="0" dirty="0" smtClean="0">
                <a:solidFill>
                  <a:schemeClr val="tx1"/>
                </a:solidFill>
                <a:latin typeface="Arial" panose="020B0604020202020204" pitchFamily="34" charset="0"/>
                <a:cs typeface="Arial" panose="020B0604020202020204" pitchFamily="34" charset="0"/>
              </a:rPr>
              <a:t>este </a:t>
            </a:r>
            <a:r>
              <a:rPr lang="es-GT" sz="1900" b="0" dirty="0">
                <a:solidFill>
                  <a:schemeClr val="tx1"/>
                </a:solidFill>
                <a:latin typeface="Arial" panose="020B0604020202020204" pitchFamily="34" charset="0"/>
                <a:cs typeface="Arial" panose="020B0604020202020204" pitchFamily="34" charset="0"/>
              </a:rPr>
              <a:t>Ministerio continuará con las medidas de transparencia en la ejecución de los recursos que han sido asignados, en este caso para el ejercicio 2022, que incluyen la información que determina la normativa vigente, tales como el Decreto 101-97 “Ley Orgánica del Presupuesto y su Reglamento, Acuerdo Gubernativo 540-2013; el Decreto 16-2021 que aprobó el Presupuesto de Ingresos y Egresos del Estado para el Ejercicio Fiscal 2022 y el Decreto 57-2008, Ley de Acceso a la Información Pública.</a:t>
            </a:r>
          </a:p>
          <a:p>
            <a:pPr algn="just"/>
            <a:r>
              <a:rPr lang="es-ES_tradnl" sz="1900" b="0" dirty="0">
                <a:solidFill>
                  <a:schemeClr val="tx1"/>
                </a:solidFill>
                <a:latin typeface="Arial" panose="020B0604020202020204" pitchFamily="34" charset="0"/>
                <a:cs typeface="Arial" panose="020B0604020202020204" pitchFamily="34" charset="0"/>
              </a:rPr>
              <a:t> </a:t>
            </a:r>
            <a:endParaRPr lang="es-GT" sz="1900" b="0" dirty="0">
              <a:solidFill>
                <a:schemeClr val="tx1"/>
              </a:solidFill>
              <a:latin typeface="Arial" panose="020B0604020202020204" pitchFamily="34" charset="0"/>
              <a:cs typeface="Arial" panose="020B0604020202020204" pitchFamily="34" charset="0"/>
            </a:endParaRPr>
          </a:p>
          <a:p>
            <a:pPr algn="just"/>
            <a:r>
              <a:rPr lang="es-GT" sz="1900" b="0" dirty="0">
                <a:solidFill>
                  <a:schemeClr val="tx1"/>
                </a:solidFill>
                <a:latin typeface="Arial" panose="020B0604020202020204" pitchFamily="34" charset="0"/>
                <a:cs typeface="Arial" panose="020B0604020202020204" pitchFamily="34" charset="0"/>
              </a:rPr>
              <a:t>Las medidas de transparencia se cumplen a través de los diferentes informes que determina la normativa indicada; la solicitud de usuarios a través de la Oficina de Comunicación Social e Información Pública y; la disponibilidad de la información de ejecución física y de tipo presupuestario, financiero, entre otros, así mismo a través del portal del MAGA, </a:t>
            </a:r>
            <a:r>
              <a:rPr lang="es-GT" sz="1900" b="0" dirty="0">
                <a:solidFill>
                  <a:schemeClr val="tx1"/>
                </a:solidFill>
                <a:latin typeface="Arial" panose="020B0604020202020204" pitchFamily="34" charset="0"/>
                <a:cs typeface="Arial" panose="020B0604020202020204" pitchFamily="34" charset="0"/>
                <a:hlinkClick r:id="rId5"/>
              </a:rPr>
              <a:t>https://www.maga.gob.gt/</a:t>
            </a:r>
            <a:r>
              <a:rPr lang="es-GT" sz="1900" b="0" dirty="0">
                <a:solidFill>
                  <a:schemeClr val="tx1"/>
                </a:solidFill>
                <a:latin typeface="Arial" panose="020B0604020202020204" pitchFamily="34" charset="0"/>
                <a:cs typeface="Arial" panose="020B0604020202020204" pitchFamily="34" charset="0"/>
              </a:rPr>
              <a:t>, Información Pública</a:t>
            </a:r>
            <a:r>
              <a:rPr lang="es-GT" sz="1900" b="0" dirty="0" smtClean="0">
                <a:solidFill>
                  <a:schemeClr val="tx1"/>
                </a:solidFill>
                <a:latin typeface="Arial" panose="020B0604020202020204" pitchFamily="34" charset="0"/>
                <a:cs typeface="Arial" panose="020B0604020202020204" pitchFamily="34" charset="0"/>
              </a:rPr>
              <a:t>.</a:t>
            </a:r>
          </a:p>
          <a:p>
            <a:pPr algn="just"/>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279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pic>
        <p:nvPicPr>
          <p:cNvPr id="10" name="Picture 2" descr="Icono-Comprensión-Desafio Neurolectura | Desafío Neurolectura">
            <a:extLst>
              <a:ext uri="{FF2B5EF4-FFF2-40B4-BE49-F238E27FC236}">
                <a16:creationId xmlns:a16="http://schemas.microsoft.com/office/drawing/2014/main" xmlns="" id="{1CAF5CBE-34F1-48A2-915A-97C9B2652190}"/>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8"/>
            <a:ext cx="1476967" cy="149166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D6CCF2CB-B58E-4857-B987-416308684ED4}"/>
              </a:ext>
            </a:extLst>
          </p:cNvPr>
          <p:cNvSpPr txBox="1">
            <a:spLocks/>
          </p:cNvSpPr>
          <p:nvPr/>
        </p:nvSpPr>
        <p:spPr>
          <a:xfrm>
            <a:off x="1964293" y="886048"/>
            <a:ext cx="9788436"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DESAFÍOS INSTITUCIONALES SE ESPERAN DURANTE 2022?</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xmlns="" id="{0586E9BB-F972-470B-B870-58C4B2B82D52}"/>
              </a:ext>
            </a:extLst>
          </p:cNvPr>
          <p:cNvSpPr txBox="1">
            <a:spLocks/>
          </p:cNvSpPr>
          <p:nvPr/>
        </p:nvSpPr>
        <p:spPr>
          <a:xfrm>
            <a:off x="470508" y="1931077"/>
            <a:ext cx="11396456" cy="45477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000" b="0" dirty="0">
                <a:solidFill>
                  <a:schemeClr val="tx1"/>
                </a:solidFill>
                <a:latin typeface="Arial" panose="020B0604020202020204" pitchFamily="34" charset="0"/>
                <a:cs typeface="Arial" panose="020B0604020202020204" pitchFamily="34" charset="0"/>
              </a:rPr>
              <a:t>Los </a:t>
            </a:r>
            <a:r>
              <a:rPr lang="es-GT" sz="2000" dirty="0">
                <a:solidFill>
                  <a:schemeClr val="tx1"/>
                </a:solidFill>
                <a:latin typeface="Arial" panose="020B0604020202020204" pitchFamily="34" charset="0"/>
                <a:cs typeface="Arial" panose="020B0604020202020204" pitchFamily="34" charset="0"/>
              </a:rPr>
              <a:t>principales desafíos </a:t>
            </a:r>
            <a:r>
              <a:rPr lang="es-GT" sz="2000" b="0" dirty="0">
                <a:solidFill>
                  <a:schemeClr val="tx1"/>
                </a:solidFill>
                <a:latin typeface="Arial" panose="020B0604020202020204" pitchFamily="34" charset="0"/>
                <a:cs typeface="Arial" panose="020B0604020202020204" pitchFamily="34" charset="0"/>
              </a:rPr>
              <a:t>de “</a:t>
            </a:r>
            <a:r>
              <a:rPr lang="es-GT" sz="20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tx1"/>
                </a:solidFill>
                <a:latin typeface="Arial" panose="020B0604020202020204" pitchFamily="34" charset="0"/>
                <a:cs typeface="Arial" panose="020B0604020202020204" pitchFamily="34" charset="0"/>
              </a:rPr>
              <a:t>” en cuanto al uso de los recursos públicos y el cumplimiento de los planes nacionales son </a:t>
            </a:r>
            <a:endParaRPr lang="es-GT" sz="2000" b="0" dirty="0" smtClean="0">
              <a:solidFill>
                <a:schemeClr val="tx1"/>
              </a:solidFill>
              <a:latin typeface="Arial" panose="020B0604020202020204" pitchFamily="34" charset="0"/>
              <a:cs typeface="Arial" panose="020B0604020202020204" pitchFamily="34" charset="0"/>
            </a:endParaRPr>
          </a:p>
          <a:p>
            <a:pPr algn="just">
              <a:lnSpc>
                <a:spcPct val="100000"/>
              </a:lnSpc>
            </a:pPr>
            <a:endParaRPr lang="es-GT" sz="2000" b="0" dirty="0" smtClean="0">
              <a:solidFill>
                <a:schemeClr val="tx1"/>
              </a:solidFill>
              <a:latin typeface="Arial" panose="020B0604020202020204" pitchFamily="34" charset="0"/>
              <a:cs typeface="Arial" panose="020B0604020202020204" pitchFamily="34" charset="0"/>
            </a:endParaRPr>
          </a:p>
          <a:p>
            <a:pPr marL="285750" lvl="0" indent="-285750" algn="just">
              <a:lnSpc>
                <a:spcPct val="100000"/>
              </a:lnSpc>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Asistencia Técnica de Calidad para Incremento de la Productividad Agrícola, Pecuaria e Hidrobiológica: </a:t>
            </a:r>
            <a:r>
              <a:rPr lang="es-ES_tradnl" sz="1600" b="0" dirty="0">
                <a:solidFill>
                  <a:schemeClr val="tx1"/>
                </a:solidFill>
                <a:latin typeface="Arial" panose="020B0604020202020204" pitchFamily="34" charset="0"/>
                <a:cs typeface="Arial" panose="020B0604020202020204" pitchFamily="34" charset="0"/>
              </a:rPr>
              <a:t>A través de las diferentes intervenciones establecidas, el MAGA proveerá asistencia técnica y capacitación especializada a productores (as), asociaciones y organizaciones agropecuarias con el objetivo de mejorar los conocimientos técnicos de los mismo, así como la transferencia de tecnología que permita incrementar la productividad en sus actividades, logrando el desarrollo y la reactivación económica a nivel local.</a:t>
            </a:r>
            <a:endParaRPr lang="es-GT" sz="1600" b="0" dirty="0">
              <a:solidFill>
                <a:schemeClr val="tx1"/>
              </a:solidFill>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endParaRPr lang="es-GT" sz="1600" b="0" dirty="0">
              <a:solidFill>
                <a:schemeClr val="tx1"/>
              </a:solidFill>
              <a:latin typeface="Arial" panose="020B0604020202020204" pitchFamily="34" charset="0"/>
              <a:cs typeface="Arial" panose="020B0604020202020204" pitchFamily="34" charset="0"/>
            </a:endParaRPr>
          </a:p>
          <a:p>
            <a:pPr marL="285750" lvl="0" indent="-285750" algn="just">
              <a:lnSpc>
                <a:spcPct val="100000"/>
              </a:lnSpc>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Agricultura Familiar vinculada al Cumplimiento de la Ley de Alimentación Escolar: </a:t>
            </a:r>
            <a:r>
              <a:rPr lang="es-ES_tradnl" sz="1600" b="0" dirty="0">
                <a:solidFill>
                  <a:schemeClr val="tx1"/>
                </a:solidFill>
                <a:latin typeface="Arial" panose="020B0604020202020204" pitchFamily="34" charset="0"/>
                <a:cs typeface="Arial" panose="020B0604020202020204" pitchFamily="34" charset="0"/>
              </a:rPr>
              <a:t> En cumplimiento a la ley, el MAGA concentrará las acciones necesarias para brindar capacitación y asistencia técnica a los productores (as) en el territorio nacional para que puedan cumplir con los requisitos necesarios para ser registrados como proveedores del Programa de Alimentación Escolar, así mismo que cuenten con las capacidades técnicas </a:t>
            </a:r>
            <a:r>
              <a:rPr lang="es-ES_tradnl" sz="1600" b="0" dirty="0" smtClean="0">
                <a:solidFill>
                  <a:schemeClr val="tx1"/>
                </a:solidFill>
                <a:latin typeface="Arial" panose="020B0604020202020204" pitchFamily="34" charset="0"/>
                <a:cs typeface="Arial" panose="020B0604020202020204" pitchFamily="34" charset="0"/>
              </a:rPr>
              <a:t>necesarias </a:t>
            </a:r>
            <a:r>
              <a:rPr lang="es-ES_tradnl" sz="1600" b="0" dirty="0">
                <a:solidFill>
                  <a:schemeClr val="tx1"/>
                </a:solidFill>
                <a:latin typeface="Arial" panose="020B0604020202020204" pitchFamily="34" charset="0"/>
                <a:cs typeface="Arial" panose="020B0604020202020204" pitchFamily="34" charset="0"/>
              </a:rPr>
              <a:t>para mejorar su producción y atender las necesidades de dicho programa, desde MAGA se fortalecerá las capacidades organizativas, así como el acompañamiento técnico y la asistencia enfocada a la acreditación de los productores familiares. </a:t>
            </a:r>
            <a:endParaRPr lang="es-GT" sz="2400" b="0" dirty="0" smtClean="0">
              <a:solidFill>
                <a:schemeClr val="accent1">
                  <a:lumMod val="50000"/>
                </a:schemeClr>
              </a:solidFill>
              <a:latin typeface="Arial" panose="020B0604020202020204" pitchFamily="34" charset="0"/>
              <a:cs typeface="Arial" panose="020B0604020202020204" pitchFamily="34" charset="0"/>
            </a:endParaRPr>
          </a:p>
          <a:p>
            <a:endParaRPr lang="es-GT" sz="24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94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grpSp>
        <p:nvGrpSpPr>
          <p:cNvPr id="5" name="Grupo 4">
            <a:extLst>
              <a:ext uri="{FF2B5EF4-FFF2-40B4-BE49-F238E27FC236}">
                <a16:creationId xmlns:a16="http://schemas.microsoft.com/office/drawing/2014/main" xmlns="" id="{3CE19077-5466-4ECD-84A0-F5EF39E2DC69}"/>
              </a:ext>
            </a:extLst>
          </p:cNvPr>
          <p:cNvGrpSpPr/>
          <p:nvPr/>
        </p:nvGrpSpPr>
        <p:grpSpPr>
          <a:xfrm>
            <a:off x="0" y="1714"/>
            <a:ext cx="12192000" cy="6856286"/>
            <a:chOff x="0" y="1714"/>
            <a:chExt cx="12192000" cy="6856286"/>
          </a:xfrm>
        </p:grpSpPr>
        <p:pic>
          <p:nvPicPr>
            <p:cNvPr id="3" name="Imagen 2">
              <a:extLst>
                <a:ext uri="{FF2B5EF4-FFF2-40B4-BE49-F238E27FC236}">
                  <a16:creationId xmlns:a16="http://schemas.microsoft.com/office/drawing/2014/main" xmlns="" id="{A649A387-4B49-4C45-A699-A908FC762BD9}"/>
                </a:ext>
              </a:extLst>
            </p:cNvPr>
            <p:cNvPicPr>
              <a:picLocks noChangeAspect="1"/>
            </p:cNvPicPr>
            <p:nvPr/>
          </p:nvPicPr>
          <p:blipFill>
            <a:blip r:embed="rId4"/>
            <a:stretch>
              <a:fillRect/>
            </a:stretch>
          </p:blipFill>
          <p:spPr>
            <a:xfrm>
              <a:off x="0" y="1714"/>
              <a:ext cx="12192000" cy="6856286"/>
            </a:xfrm>
            <a:prstGeom prst="rect">
              <a:avLst/>
            </a:prstGeom>
          </p:spPr>
        </p:pic>
        <p:sp>
          <p:nvSpPr>
            <p:cNvPr id="6" name="Título 1">
              <a:extLst>
                <a:ext uri="{FF2B5EF4-FFF2-40B4-BE49-F238E27FC236}">
                  <a16:creationId xmlns:a16="http://schemas.microsoft.com/office/drawing/2014/main" xmlns="" id="{F1B37B23-C2E8-45CF-8A71-91E65135901F}"/>
                </a:ext>
              </a:extLst>
            </p:cNvPr>
            <p:cNvSpPr txBox="1">
              <a:spLocks/>
            </p:cNvSpPr>
            <p:nvPr/>
          </p:nvSpPr>
          <p:spPr>
            <a:xfrm>
              <a:off x="229381" y="456657"/>
              <a:ext cx="11639889" cy="61324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b="1" dirty="0">
                  <a:solidFill>
                    <a:schemeClr val="bg1"/>
                  </a:solidFill>
                  <a:cs typeface="Arial" panose="020B0604020202020204" pitchFamily="34" charset="0"/>
                </a:rPr>
                <a:t>RENDICIÓN DE CUENTAS</a:t>
              </a:r>
              <a:br>
                <a:rPr lang="es-GT" sz="4000" b="1" dirty="0">
                  <a:solidFill>
                    <a:schemeClr val="bg1"/>
                  </a:solidFill>
                  <a:cs typeface="Arial" panose="020B0604020202020204" pitchFamily="34" charset="0"/>
                </a:rPr>
              </a:br>
              <a:r>
                <a:rPr lang="es-GT" sz="4000" b="1" dirty="0">
                  <a:solidFill>
                    <a:schemeClr val="bg1"/>
                  </a:solidFill>
                  <a:cs typeface="Arial" panose="020B0604020202020204" pitchFamily="34" charset="0"/>
                </a:rPr>
                <a:t>PRIMER CUATRIMESTRE 2022</a:t>
              </a: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r"/>
              <a:endParaRPr lang="es-GT" sz="3200" b="1" dirty="0">
                <a:solidFill>
                  <a:srgbClr val="00B0F0"/>
                </a:solidFill>
                <a:cs typeface="Arial" panose="020B0604020202020204" pitchFamily="34" charset="0"/>
              </a:endParaRPr>
            </a:p>
            <a:p>
              <a:pPr algn="ctr"/>
              <a:r>
                <a:rPr lang="es-GT" b="1" dirty="0">
                  <a:solidFill>
                    <a:srgbClr val="A09185"/>
                  </a:solidFill>
                </a:rPr>
                <a:t>PARTE GENERAL</a:t>
              </a:r>
            </a:p>
            <a:p>
              <a:pPr algn="r"/>
              <a:endParaRPr lang="es-GT" sz="3200" b="1" dirty="0">
                <a:solidFill>
                  <a:srgbClr val="00B0F0"/>
                </a:solidFill>
                <a:cs typeface="Arial" panose="020B0604020202020204" pitchFamily="34" charset="0"/>
              </a:endParaRPr>
            </a:p>
          </p:txBody>
        </p:sp>
      </p:grpSp>
    </p:spTree>
    <p:extLst>
      <p:ext uri="{BB962C8B-B14F-4D97-AF65-F5344CB8AC3E}">
        <p14:creationId xmlns:p14="http://schemas.microsoft.com/office/powerpoint/2010/main" val="3697199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xmlns="" id="{A95C6591-F72B-4B88-B049-E6EE434C0B45}"/>
              </a:ext>
            </a:extLst>
          </p:cNvPr>
          <p:cNvSpPr/>
          <p:nvPr/>
        </p:nvSpPr>
        <p:spPr>
          <a:xfrm>
            <a:off x="4890382" y="3275112"/>
            <a:ext cx="2411237" cy="307777"/>
          </a:xfrm>
          <a:prstGeom prst="rect">
            <a:avLst/>
          </a:prstGeom>
        </p:spPr>
        <p:txBody>
          <a:bodyPr wrap="none">
            <a:spAutoFit/>
          </a:bodyPr>
          <a:lstStyle/>
          <a:p>
            <a:pPr algn="r"/>
            <a:r>
              <a:rPr lang="es-GT" b="1" dirty="0">
                <a:solidFill>
                  <a:schemeClr val="bg1"/>
                </a:solidFill>
                <a:latin typeface="Arial" panose="020B0604020202020204" pitchFamily="34" charset="0"/>
                <a:cs typeface="Arial" panose="020B0604020202020204" pitchFamily="34" charset="0"/>
              </a:rPr>
              <a:t>RENDICIÓN DE CUENTAS</a:t>
            </a:r>
          </a:p>
        </p:txBody>
      </p:sp>
      <p:pic>
        <p:nvPicPr>
          <p:cNvPr id="10" name="Picture 2" descr="Icono-Comprensión-Desafio Neurolectura | Desafío Neurolectura">
            <a:extLst>
              <a:ext uri="{FF2B5EF4-FFF2-40B4-BE49-F238E27FC236}">
                <a16:creationId xmlns:a16="http://schemas.microsoft.com/office/drawing/2014/main" xmlns="" id="{1CAF5CBE-34F1-48A2-915A-97C9B2652190}"/>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8"/>
            <a:ext cx="1560094" cy="1575618"/>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D6CCF2CB-B58E-4857-B987-416308684ED4}"/>
              </a:ext>
            </a:extLst>
          </p:cNvPr>
          <p:cNvSpPr txBox="1">
            <a:spLocks/>
          </p:cNvSpPr>
          <p:nvPr/>
        </p:nvSpPr>
        <p:spPr>
          <a:xfrm>
            <a:off x="1964293" y="886048"/>
            <a:ext cx="9788436"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DESAFÍOS INSTITUCIONALES SE ESPERAN DURANTE 2022?</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xmlns="" id="{0586E9BB-F972-470B-B870-58C4B2B82D52}"/>
              </a:ext>
            </a:extLst>
          </p:cNvPr>
          <p:cNvSpPr txBox="1">
            <a:spLocks/>
          </p:cNvSpPr>
          <p:nvPr/>
        </p:nvSpPr>
        <p:spPr>
          <a:xfrm>
            <a:off x="575210" y="1644016"/>
            <a:ext cx="10727916" cy="51987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ES_tradnl" sz="1200" dirty="0">
                <a:latin typeface="+mj-lt"/>
              </a:rPr>
              <a:t> </a:t>
            </a:r>
            <a:endParaRPr lang="es-GT" sz="1200" dirty="0">
              <a:latin typeface="+mj-lt"/>
            </a:endParaRPr>
          </a:p>
          <a:p>
            <a:pPr marL="285750" lvl="0" indent="-285750" algn="just">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Infraestructura Productiva a través del mantenimiento y Construcción de Unidades de Riego:</a:t>
            </a:r>
            <a:r>
              <a:rPr lang="es-ES_tradnl" sz="1600" b="0" dirty="0">
                <a:solidFill>
                  <a:schemeClr val="tx1"/>
                </a:solidFill>
                <a:latin typeface="Arial" panose="020B0604020202020204" pitchFamily="34" charset="0"/>
                <a:cs typeface="Arial" panose="020B0604020202020204" pitchFamily="34" charset="0"/>
              </a:rPr>
              <a:t> A través del Viceministerio de Desarrollo Económico Rural, el MAGA busca incrementar la producción agrícola y pecuaria en todo el país, fortaleciendo la infraestructura productiva; impulsando proyectos de mantenimiento y construcción de unidades de riego, cuyo objetivo es que los productores capten eficientemente el agua y puedan incrementar la cobertura de irrigación.</a:t>
            </a:r>
            <a:endParaRPr lang="es-GT" sz="1600" b="0" dirty="0">
              <a:solidFill>
                <a:schemeClr val="tx1"/>
              </a:solidFill>
              <a:latin typeface="Arial" panose="020B0604020202020204" pitchFamily="34" charset="0"/>
              <a:cs typeface="Arial" panose="020B0604020202020204" pitchFamily="34" charset="0"/>
            </a:endParaRPr>
          </a:p>
          <a:p>
            <a:pPr algn="just"/>
            <a:endParaRPr lang="es-GT" sz="1600" b="0" dirty="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Conservación y Restauración de Suelos: </a:t>
            </a:r>
            <a:r>
              <a:rPr lang="es-ES_tradnl" sz="1600" b="0" dirty="0">
                <a:solidFill>
                  <a:schemeClr val="tx1"/>
                </a:solidFill>
                <a:latin typeface="Arial" panose="020B0604020202020204" pitchFamily="34" charset="0"/>
                <a:cs typeface="Arial" panose="020B0604020202020204" pitchFamily="34" charset="0"/>
              </a:rPr>
              <a:t>Las prácticas de manejo y conservación de suelos contribuyen a la resiliencia y adaptabilidad al cambio climático entre las intervenciones el Ministerio plantea implementar, barreras vivas, curvas a nivel, acequias, pozos de infiltración, sistemas agroforestales, reforestaciones, protección de bosques naturales en áreas de recarga hídrica y la protección de fuentes de agua. </a:t>
            </a:r>
            <a:endParaRPr lang="es-GT" sz="1600" b="0" dirty="0">
              <a:solidFill>
                <a:schemeClr val="tx1"/>
              </a:solidFill>
              <a:latin typeface="Arial" panose="020B0604020202020204" pitchFamily="34" charset="0"/>
              <a:cs typeface="Arial" panose="020B0604020202020204" pitchFamily="34" charset="0"/>
            </a:endParaRPr>
          </a:p>
          <a:p>
            <a:pPr algn="just"/>
            <a:endParaRPr lang="es-GT" sz="1600" b="0" dirty="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Seguro Agropecuario:</a:t>
            </a:r>
            <a:r>
              <a:rPr lang="es-ES_tradnl" sz="1600" b="0" dirty="0">
                <a:solidFill>
                  <a:schemeClr val="tx1"/>
                </a:solidFill>
                <a:latin typeface="Arial" panose="020B0604020202020204" pitchFamily="34" charset="0"/>
                <a:cs typeface="Arial" panose="020B0604020202020204" pitchFamily="34" charset="0"/>
              </a:rPr>
              <a:t> El propósito de este seguro es contar con los mecanismos necesarios para asegurar extensiones de cultivos ubicadas en áreas geográficas recurrentemente afectadas por emergencias climáticas, exceso o falta de lluvia. Asimismo, reducir la incertidumbre económica, el riesgo a inseguridad alimentaria y restituir la capacidad productiva.</a:t>
            </a:r>
            <a:endParaRPr lang="es-GT" sz="1600" b="0" dirty="0">
              <a:solidFill>
                <a:schemeClr val="tx1"/>
              </a:solidFill>
              <a:latin typeface="Arial" panose="020B0604020202020204" pitchFamily="34" charset="0"/>
              <a:cs typeface="Arial" panose="020B0604020202020204" pitchFamily="34" charset="0"/>
            </a:endParaRPr>
          </a:p>
          <a:p>
            <a:pPr algn="just"/>
            <a:endParaRPr lang="es-GT" sz="1600" b="0" dirty="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_tradnl" sz="1600" dirty="0">
                <a:solidFill>
                  <a:schemeClr val="tx1"/>
                </a:solidFill>
                <a:latin typeface="Arial" panose="020B0604020202020204" pitchFamily="34" charset="0"/>
                <a:cs typeface="Arial" panose="020B0604020202020204" pitchFamily="34" charset="0"/>
              </a:rPr>
              <a:t>Estipendios por implementación de prácticas de conservación de suelos: </a:t>
            </a:r>
            <a:r>
              <a:rPr lang="es-ES_tradnl" sz="1600" b="0" dirty="0">
                <a:solidFill>
                  <a:schemeClr val="tx1"/>
                </a:solidFill>
                <a:latin typeface="Arial" panose="020B0604020202020204" pitchFamily="34" charset="0"/>
                <a:cs typeface="Arial" panose="020B0604020202020204" pitchFamily="34" charset="0"/>
              </a:rPr>
              <a:t>Agricultores (as) familiares beneficiados con estipendios por implementación de prácticas de conservación de suelos. El objetivo es a</a:t>
            </a:r>
            <a:r>
              <a:rPr lang="es-MX" sz="1600" b="0" dirty="0">
                <a:solidFill>
                  <a:schemeClr val="tx1"/>
                </a:solidFill>
                <a:latin typeface="Arial" panose="020B0604020202020204" pitchFamily="34" charset="0"/>
                <a:cs typeface="Arial" panose="020B0604020202020204" pitchFamily="34" charset="0"/>
              </a:rPr>
              <a:t>poyar a los agricultores familiares de Guatemala, para mejorar su producción mediante el pago de un único estipendio por la implementación de prácticas y estructuras de conservación de suelos en su área de cultivo</a:t>
            </a:r>
            <a:r>
              <a:rPr lang="es-MX" sz="1600" b="0" dirty="0" smtClean="0">
                <a:solidFill>
                  <a:schemeClr val="tx1"/>
                </a:solidFill>
                <a:latin typeface="Arial" panose="020B0604020202020204" pitchFamily="34" charset="0"/>
                <a:cs typeface="Arial" panose="020B0604020202020204" pitchFamily="34" charset="0"/>
              </a:rPr>
              <a:t>.</a:t>
            </a:r>
          </a:p>
          <a:p>
            <a:pPr lvl="0" algn="just"/>
            <a:r>
              <a:rPr lang="es-MX" sz="1600" b="0" dirty="0" smtClean="0">
                <a:solidFill>
                  <a:schemeClr val="tx1"/>
                </a:solidFill>
                <a:latin typeface="Arial" panose="020B0604020202020204" pitchFamily="34" charset="0"/>
                <a:cs typeface="Arial" panose="020B0604020202020204" pitchFamily="34" charset="0"/>
              </a:rPr>
              <a:t> </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487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4"/>
        <p:cNvGrpSpPr/>
        <p:nvPr/>
      </p:nvGrpSpPr>
      <p:grpSpPr>
        <a:xfrm>
          <a:off x="0" y="0"/>
          <a:ext cx="0" cy="0"/>
          <a:chOff x="0" y="0"/>
          <a:chExt cx="0" cy="0"/>
        </a:xfrm>
      </p:grpSpPr>
      <p:sp>
        <p:nvSpPr>
          <p:cNvPr id="615" name="Google Shape;615;p8"/>
          <p:cNvSpPr txBox="1"/>
          <p:nvPr/>
        </p:nvSpPr>
        <p:spPr>
          <a:xfrm>
            <a:off x="6735510" y="5810914"/>
            <a:ext cx="473605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b="1" dirty="0" smtClean="0">
                <a:solidFill>
                  <a:schemeClr val="lt1"/>
                </a:solidFill>
                <a:latin typeface="Montserrat ExtraBold"/>
                <a:ea typeface="Montserrat ExtraBold"/>
                <a:cs typeface="Montserrat ExtraBold"/>
                <a:sym typeface="Montserrat ExtraBold"/>
              </a:rPr>
              <a:t>Ministerio de Agricultura, Ganadería y Alimentación</a:t>
            </a:r>
            <a:endParaRPr dirty="0"/>
          </a:p>
        </p:txBody>
      </p:sp>
      <p:sp>
        <p:nvSpPr>
          <p:cNvPr id="616" name="Google Shape;616;p8"/>
          <p:cNvSpPr txBox="1"/>
          <p:nvPr/>
        </p:nvSpPr>
        <p:spPr>
          <a:xfrm>
            <a:off x="6313502" y="251442"/>
            <a:ext cx="161953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000" b="1" dirty="0" smtClean="0">
                <a:solidFill>
                  <a:srgbClr val="003353"/>
                </a:solidFill>
                <a:latin typeface="Montserrat"/>
                <a:sym typeface="Montserrat"/>
              </a:rPr>
              <a:t>MINISTERIO DE AGRICULTURA, GANADERÍA Y ALIMENTACIÓN </a:t>
            </a:r>
            <a:endParaRPr lang="es-GT" sz="1600" dirty="0"/>
          </a:p>
        </p:txBody>
      </p:sp>
      <p:pic>
        <p:nvPicPr>
          <p:cNvPr id="617" name="Google Shape;617;p8"/>
          <p:cNvPicPr preferRelativeResize="0"/>
          <p:nvPr/>
        </p:nvPicPr>
        <p:blipFill rotWithShape="1">
          <a:blip r:embed="rId4">
            <a:alphaModFix/>
          </a:blip>
          <a:srcRect/>
          <a:stretch/>
        </p:blipFill>
        <p:spPr>
          <a:xfrm>
            <a:off x="3439984" y="5768038"/>
            <a:ext cx="3392503" cy="39353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6" name="Título 1">
            <a:extLst>
              <a:ext uri="{FF2B5EF4-FFF2-40B4-BE49-F238E27FC236}">
                <a16:creationId xmlns:a16="http://schemas.microsoft.com/office/drawing/2014/main" xmlns="" id="{C788E35F-2805-4F49-9447-7652D597891F}"/>
              </a:ext>
            </a:extLst>
          </p:cNvPr>
          <p:cNvSpPr>
            <a:spLocks noGrp="1"/>
          </p:cNvSpPr>
          <p:nvPr>
            <p:ph type="title"/>
          </p:nvPr>
        </p:nvSpPr>
        <p:spPr>
          <a:xfrm>
            <a:off x="1235242" y="835606"/>
            <a:ext cx="8673737" cy="547089"/>
          </a:xfrm>
        </p:spPr>
        <p:txBody>
          <a:bodyPr>
            <a:noAutofit/>
          </a:bodyPr>
          <a:lstStyle/>
          <a:p>
            <a:r>
              <a:rPr lang="es-GT" sz="2800" b="1" dirty="0">
                <a:latin typeface="Arial" panose="020B0604020202020204" pitchFamily="34" charset="0"/>
                <a:cs typeface="Arial" panose="020B0604020202020204" pitchFamily="34" charset="0"/>
              </a:rPr>
              <a:t>CIFRAS GENERALES DEL PRESUPUESTO AL PRIMER CUATRIMESTRE 2022</a:t>
            </a:r>
          </a:p>
        </p:txBody>
      </p:sp>
      <p:sp>
        <p:nvSpPr>
          <p:cNvPr id="8" name="Marcador de contenido 6">
            <a:extLst>
              <a:ext uri="{FF2B5EF4-FFF2-40B4-BE49-F238E27FC236}">
                <a16:creationId xmlns:a16="http://schemas.microsoft.com/office/drawing/2014/main" xmlns="" id="{4494D895-1387-4596-8B78-1E300AFED7EB}"/>
              </a:ext>
            </a:extLst>
          </p:cNvPr>
          <p:cNvSpPr txBox="1">
            <a:spLocks/>
          </p:cNvSpPr>
          <p:nvPr/>
        </p:nvSpPr>
        <p:spPr>
          <a:xfrm>
            <a:off x="818605" y="1822262"/>
            <a:ext cx="4585065" cy="461417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a:latin typeface="Arial" panose="020B0604020202020204" pitchFamily="34" charset="0"/>
              <a:cs typeface="Arial" panose="020B0604020202020204" pitchFamily="34" charset="0"/>
            </a:endParaRPr>
          </a:p>
          <a:p>
            <a:pPr marL="457200" lvl="1" indent="0">
              <a:buFont typeface="Arial"/>
              <a:buNone/>
            </a:pPr>
            <a:r>
              <a:rPr lang="es-GT">
                <a:latin typeface="Arial" panose="020B0604020202020204" pitchFamily="34" charset="0"/>
                <a:cs typeface="Arial" panose="020B0604020202020204" pitchFamily="34" charset="0"/>
              </a:rPr>
              <a:t>Presupuesto vigente </a:t>
            </a:r>
            <a:r>
              <a:rPr lang="es-GT" b="1">
                <a:latin typeface="Arial" panose="020B0604020202020204" pitchFamily="34" charset="0"/>
                <a:cs typeface="Arial" panose="020B0604020202020204" pitchFamily="34" charset="0"/>
              </a:rPr>
              <a:t>total:</a:t>
            </a:r>
          </a:p>
          <a:p>
            <a:pPr marL="457200" lvl="1" indent="0">
              <a:buFont typeface="Arial"/>
              <a:buNone/>
            </a:pPr>
            <a:endParaRPr lang="es-GT" b="1">
              <a:latin typeface="Arial" panose="020B0604020202020204" pitchFamily="34" charset="0"/>
              <a:cs typeface="Arial" panose="020B0604020202020204" pitchFamily="34" charset="0"/>
            </a:endParaRPr>
          </a:p>
          <a:p>
            <a:pPr marL="457200" lvl="1" indent="0">
              <a:buFont typeface="Arial"/>
              <a:buNone/>
            </a:pPr>
            <a:r>
              <a:rPr lang="es-GT" b="1">
                <a:latin typeface="Arial" panose="020B0604020202020204" pitchFamily="34" charset="0"/>
                <a:cs typeface="Arial" panose="020B0604020202020204" pitchFamily="34" charset="0"/>
              </a:rPr>
              <a:t> </a:t>
            </a:r>
          </a:p>
          <a:p>
            <a:pPr marL="457200" lvl="1" indent="0">
              <a:buFont typeface="Arial"/>
              <a:buNone/>
            </a:pPr>
            <a:endParaRPr lang="es-GT">
              <a:latin typeface="Arial" panose="020B0604020202020204" pitchFamily="34" charset="0"/>
              <a:cs typeface="Arial" panose="020B0604020202020204" pitchFamily="34" charset="0"/>
            </a:endParaRPr>
          </a:p>
          <a:p>
            <a:pPr marL="457200" lvl="1" indent="0">
              <a:buFont typeface="Arial"/>
              <a:buNone/>
            </a:pPr>
            <a:r>
              <a:rPr lang="es-GT">
                <a:latin typeface="Arial" panose="020B0604020202020204" pitchFamily="34" charset="0"/>
                <a:cs typeface="Arial" panose="020B0604020202020204" pitchFamily="34" charset="0"/>
              </a:rPr>
              <a:t>Presupuesto </a:t>
            </a:r>
            <a:r>
              <a:rPr lang="es-GT" b="1">
                <a:latin typeface="Arial" panose="020B0604020202020204" pitchFamily="34" charset="0"/>
                <a:cs typeface="Arial" panose="020B0604020202020204" pitchFamily="34" charset="0"/>
              </a:rPr>
              <a:t>ejecutado</a:t>
            </a:r>
            <a:r>
              <a:rPr lang="es-GT">
                <a:latin typeface="Arial" panose="020B0604020202020204" pitchFamily="34" charset="0"/>
                <a:cs typeface="Arial" panose="020B0604020202020204" pitchFamily="34" charset="0"/>
              </a:rPr>
              <a:t> (utilizado):</a:t>
            </a:r>
            <a:br>
              <a:rPr lang="es-GT">
                <a:latin typeface="Arial" panose="020B0604020202020204" pitchFamily="34" charset="0"/>
                <a:cs typeface="Arial" panose="020B0604020202020204" pitchFamily="34" charset="0"/>
              </a:rPr>
            </a:br>
            <a:endParaRPr lang="es-GT">
              <a:latin typeface="Arial" panose="020B0604020202020204" pitchFamily="34" charset="0"/>
              <a:cs typeface="Arial" panose="020B0604020202020204" pitchFamily="34" charset="0"/>
            </a:endParaRPr>
          </a:p>
          <a:p>
            <a:pPr marL="457200" lvl="1" indent="0">
              <a:buFont typeface="Arial"/>
              <a:buNone/>
            </a:pPr>
            <a:endParaRPr lang="es-GT">
              <a:latin typeface="Arial" panose="020B0604020202020204" pitchFamily="34" charset="0"/>
              <a:cs typeface="Arial" panose="020B0604020202020204" pitchFamily="34" charset="0"/>
            </a:endParaRPr>
          </a:p>
          <a:p>
            <a:pPr marL="457200" lvl="1" indent="0">
              <a:buFont typeface="Arial"/>
              <a:buNone/>
            </a:pPr>
            <a:endParaRPr lang="es-GT">
              <a:latin typeface="Arial" panose="020B0604020202020204" pitchFamily="34" charset="0"/>
              <a:cs typeface="Arial" panose="020B0604020202020204" pitchFamily="34" charset="0"/>
            </a:endParaRPr>
          </a:p>
          <a:p>
            <a:pPr marL="457200" lvl="1" indent="0">
              <a:buFont typeface="Arial"/>
              <a:buNone/>
            </a:pPr>
            <a:r>
              <a:rPr lang="es-GT" b="1">
                <a:latin typeface="Arial" panose="020B0604020202020204" pitchFamily="34" charset="0"/>
                <a:cs typeface="Arial" panose="020B0604020202020204" pitchFamily="34" charset="0"/>
              </a:rPr>
              <a:t>Saldo:</a:t>
            </a:r>
            <a:r>
              <a:rPr lang="es-GT">
                <a:latin typeface="Arial" panose="020B0604020202020204" pitchFamily="34" charset="0"/>
                <a:cs typeface="Arial" panose="020B0604020202020204" pitchFamily="34" charset="0"/>
              </a:rPr>
              <a:t/>
            </a:r>
            <a:br>
              <a:rPr lang="es-GT">
                <a:latin typeface="Arial" panose="020B0604020202020204" pitchFamily="34" charset="0"/>
                <a:cs typeface="Arial" panose="020B0604020202020204" pitchFamily="34" charset="0"/>
              </a:rPr>
            </a:br>
            <a:endParaRPr lang="es-GT" sz="4000" b="1">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671E5F0B-CDE1-4E29-A47F-6A625B3383F5}"/>
              </a:ext>
            </a:extLst>
          </p:cNvPr>
          <p:cNvSpPr txBox="1">
            <a:spLocks/>
          </p:cNvSpPr>
          <p:nvPr/>
        </p:nvSpPr>
        <p:spPr>
          <a:xfrm>
            <a:off x="4727229" y="177330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Q.1,454.0 Millones </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xmlns="" id="{5C479DD9-E667-44DA-B53F-6615FA324465}"/>
              </a:ext>
            </a:extLst>
          </p:cNvPr>
          <p:cNvSpPr txBox="1">
            <a:spLocks/>
          </p:cNvSpPr>
          <p:nvPr/>
        </p:nvSpPr>
        <p:spPr>
          <a:xfrm>
            <a:off x="4810356" y="321471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Q.349.4 Millones </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xmlns="" id="{D99DEB15-D84F-4BFA-877B-FF6DB097DB72}"/>
              </a:ext>
            </a:extLst>
          </p:cNvPr>
          <p:cNvSpPr txBox="1">
            <a:spLocks/>
          </p:cNvSpPr>
          <p:nvPr/>
        </p:nvSpPr>
        <p:spPr>
          <a:xfrm>
            <a:off x="4810356"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Q1,104.6 Millones</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74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3" name="Título 1">
            <a:extLst>
              <a:ext uri="{FF2B5EF4-FFF2-40B4-BE49-F238E27FC236}">
                <a16:creationId xmlns:a16="http://schemas.microsoft.com/office/drawing/2014/main" xmlns="" id="{D808C4CD-EDB7-4115-A074-D7181692FA04}"/>
              </a:ext>
            </a:extLst>
          </p:cNvPr>
          <p:cNvSpPr>
            <a:spLocks noGrp="1"/>
          </p:cNvSpPr>
          <p:nvPr>
            <p:ph type="title"/>
          </p:nvPr>
        </p:nvSpPr>
        <p:spPr>
          <a:xfrm>
            <a:off x="1026694" y="835606"/>
            <a:ext cx="8673737" cy="547089"/>
          </a:xfrm>
        </p:spPr>
        <p:txBody>
          <a:bodyPr>
            <a:noAutofit/>
          </a:bodyPr>
          <a:lstStyle/>
          <a:p>
            <a:r>
              <a:rPr lang="es-GT" sz="2800" b="1" dirty="0">
                <a:latin typeface="Arial" panose="020B0604020202020204" pitchFamily="34" charset="0"/>
                <a:cs typeface="Arial" panose="020B0604020202020204" pitchFamily="34" charset="0"/>
              </a:rPr>
              <a:t>CIFRAS GENERALES DEL PRESUPUESTO AL PRIMER CUATRIMESTRE 2022</a:t>
            </a:r>
          </a:p>
        </p:txBody>
      </p:sp>
      <p:sp>
        <p:nvSpPr>
          <p:cNvPr id="4" name="Marcador de contenido 6">
            <a:extLst>
              <a:ext uri="{FF2B5EF4-FFF2-40B4-BE49-F238E27FC236}">
                <a16:creationId xmlns:a16="http://schemas.microsoft.com/office/drawing/2014/main" xmlns="" id="{BD55D99B-D661-4AD5-AF9D-22BA7096CBC8}"/>
              </a:ext>
            </a:extLst>
          </p:cNvPr>
          <p:cNvSpPr txBox="1">
            <a:spLocks/>
          </p:cNvSpPr>
          <p:nvPr/>
        </p:nvSpPr>
        <p:spPr>
          <a:xfrm>
            <a:off x="3071029" y="2514733"/>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3000" b="1" dirty="0">
                <a:latin typeface="Arial" panose="020B0604020202020204" pitchFamily="34" charset="0"/>
                <a:cs typeface="Arial" panose="020B0604020202020204" pitchFamily="34" charset="0"/>
              </a:rPr>
              <a:t>Porcentaje de ejecución</a:t>
            </a:r>
            <a:r>
              <a:rPr lang="es-GT" sz="2600" b="1" dirty="0">
                <a:latin typeface="Arial" panose="020B0604020202020204" pitchFamily="34" charset="0"/>
                <a:cs typeface="Arial" panose="020B0604020202020204" pitchFamily="34" charset="0"/>
              </a:rPr>
              <a:t>:</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xmlns="" id="{10D2B058-80FE-494D-9AFC-3395DD828EF9}"/>
              </a:ext>
            </a:extLst>
          </p:cNvPr>
          <p:cNvSpPr txBox="1">
            <a:spLocks/>
          </p:cNvSpPr>
          <p:nvPr/>
        </p:nvSpPr>
        <p:spPr>
          <a:xfrm>
            <a:off x="3645945" y="342900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chemeClr val="accent5">
                    <a:lumMod val="75000"/>
                  </a:schemeClr>
                </a:solidFill>
                <a:latin typeface="Arial" panose="020B0604020202020204" pitchFamily="34" charset="0"/>
                <a:cs typeface="Arial" panose="020B0604020202020204" pitchFamily="34" charset="0"/>
              </a:rPr>
              <a:t>24.0</a:t>
            </a:r>
            <a:r>
              <a:rPr lang="es-GT" sz="5000" b="1" dirty="0">
                <a:solidFill>
                  <a:schemeClr val="accent5">
                    <a:lumMod val="75000"/>
                  </a:schemeClr>
                </a:solidFill>
                <a:latin typeface="Arial" panose="020B0604020202020204" pitchFamily="34" charset="0"/>
                <a:cs typeface="Arial" panose="020B0604020202020204" pitchFamily="34" charset="0"/>
              </a:rPr>
              <a:t>%</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24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7" name="Título 1">
            <a:extLst>
              <a:ext uri="{FF2B5EF4-FFF2-40B4-BE49-F238E27FC236}">
                <a16:creationId xmlns:a16="http://schemas.microsoft.com/office/drawing/2014/main" xmlns="" id="{7A27CEB7-006C-4B3C-ACEC-3D10451C3CAC}"/>
              </a:ext>
            </a:extLst>
          </p:cNvPr>
          <p:cNvSpPr txBox="1">
            <a:spLocks/>
          </p:cNvSpPr>
          <p:nvPr/>
        </p:nvSpPr>
        <p:spPr>
          <a:xfrm>
            <a:off x="119576" y="180534"/>
            <a:ext cx="10124354" cy="1197691"/>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400" b="1" dirty="0">
                <a:latin typeface="Arial" panose="020B0604020202020204" pitchFamily="34" charset="0"/>
                <a:cs typeface="Arial" panose="020B0604020202020204" pitchFamily="34" charset="0"/>
              </a:rPr>
              <a:t>¿EN QUÉ UTILIZA EL </a:t>
            </a:r>
            <a:r>
              <a:rPr lang="es-GT" sz="2400" b="1" dirty="0" smtClean="0">
                <a:latin typeface="Arial" panose="020B0604020202020204" pitchFamily="34" charset="0"/>
                <a:cs typeface="Arial" panose="020B0604020202020204" pitchFamily="34" charset="0"/>
              </a:rPr>
              <a:t>MAGA?</a:t>
            </a:r>
            <a:r>
              <a:rPr lang="es-GT" sz="2400" dirty="0">
                <a:latin typeface="Arial" panose="020B0604020202020204" pitchFamily="34" charset="0"/>
                <a:cs typeface="Arial" panose="020B0604020202020204" pitchFamily="34" charset="0"/>
              </a:rPr>
              <a:t/>
            </a:r>
            <a:br>
              <a:rPr lang="es-GT" sz="2400" dirty="0">
                <a:latin typeface="Arial" panose="020B0604020202020204" pitchFamily="34" charset="0"/>
                <a:cs typeface="Arial" panose="020B0604020202020204" pitchFamily="34" charset="0"/>
              </a:rPr>
            </a:br>
            <a:r>
              <a:rPr lang="es-GT" sz="2400" dirty="0">
                <a:solidFill>
                  <a:schemeClr val="accent1">
                    <a:lumMod val="50000"/>
                  </a:schemeClr>
                </a:solidFill>
                <a:latin typeface="Arial" panose="020B0604020202020204" pitchFamily="34" charset="0"/>
                <a:cs typeface="Arial" panose="020B0604020202020204" pitchFamily="34" charset="0"/>
              </a:rPr>
              <a:t/>
            </a:r>
            <a:br>
              <a:rPr lang="es-GT" sz="2400" dirty="0">
                <a:solidFill>
                  <a:schemeClr val="accent1">
                    <a:lumMod val="50000"/>
                  </a:schemeClr>
                </a:solidFill>
                <a:latin typeface="Arial" panose="020B0604020202020204" pitchFamily="34" charset="0"/>
                <a:cs typeface="Arial" panose="020B0604020202020204" pitchFamily="34" charset="0"/>
              </a:rPr>
            </a:br>
            <a:endParaRPr lang="es-GT"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8A61B78E-C0F5-4823-9BAC-FC478B9EE775}"/>
              </a:ext>
            </a:extLst>
          </p:cNvPr>
          <p:cNvSpPr txBox="1">
            <a:spLocks/>
          </p:cNvSpPr>
          <p:nvPr/>
        </p:nvSpPr>
        <p:spPr>
          <a:xfrm>
            <a:off x="119576" y="1204102"/>
            <a:ext cx="3103471" cy="506782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endParaRPr lang="es-GT" sz="1100" b="0" dirty="0" smtClean="0">
              <a:solidFill>
                <a:schemeClr val="tx1"/>
              </a:solidFill>
              <a:latin typeface="Arial" panose="020B0604020202020204" pitchFamily="34" charset="0"/>
              <a:cs typeface="Arial" panose="020B0604020202020204" pitchFamily="34" charset="0"/>
            </a:endParaRPr>
          </a:p>
          <a:p>
            <a:pPr algn="just">
              <a:lnSpc>
                <a:spcPct val="150000"/>
              </a:lnSpc>
            </a:pPr>
            <a:endParaRPr lang="es-GT" sz="11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15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1150" b="0" dirty="0" smtClean="0">
                <a:solidFill>
                  <a:schemeClr val="tx1"/>
                </a:solidFill>
                <a:latin typeface="Arial" panose="020B0604020202020204" pitchFamily="34" charset="0"/>
                <a:cs typeface="Arial" panose="020B0604020202020204" pitchFamily="34" charset="0"/>
              </a:rPr>
              <a:t>El dinero conque cuenta el MAGA, se usa para la adquisición de bienes y servicios, que permiten atender a la población, que incluyen a productores agrícolas y pecuarios y a las comunidades rurales y, el traslado de recursos a entidades como: Instituto de Ciencia y Tecnología Agrícolas -ICTA-, Instituto de Comercialización Agrícola -INDECA-, Programa MOSCAMED, </a:t>
            </a:r>
            <a:r>
              <a:rPr lang="es-GT" sz="1150" b="0" dirty="0">
                <a:solidFill>
                  <a:schemeClr val="tx1"/>
                </a:solidFill>
                <a:latin typeface="Arial" panose="020B0604020202020204" pitchFamily="34" charset="0"/>
                <a:cs typeface="Arial" panose="020B0604020202020204" pitchFamily="34" charset="0"/>
              </a:rPr>
              <a:t>Organización de las Naciones Unidas para la Alimentación y la </a:t>
            </a:r>
            <a:r>
              <a:rPr lang="es-GT" sz="1150" b="0" dirty="0" smtClean="0">
                <a:solidFill>
                  <a:schemeClr val="tx1"/>
                </a:solidFill>
                <a:latin typeface="Arial" panose="020B0604020202020204" pitchFamily="34" charset="0"/>
                <a:cs typeface="Arial" panose="020B0604020202020204" pitchFamily="34" charset="0"/>
              </a:rPr>
              <a:t>Agricultura –FAO Guatemala-, Organizaciones de productores,  y productores agropecuarios individuales (préstamos y recursos no retornables).</a:t>
            </a:r>
          </a:p>
          <a:p>
            <a:pPr algn="just">
              <a:lnSpc>
                <a:spcPct val="150000"/>
              </a:lnSpc>
            </a:pPr>
            <a:endParaRPr lang="es-GT" sz="115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150" b="0" dirty="0">
                <a:solidFill>
                  <a:schemeClr val="tx1"/>
                </a:solidFill>
                <a:latin typeface="Arial" panose="020B0604020202020204" pitchFamily="34" charset="0"/>
                <a:cs typeface="Arial" panose="020B0604020202020204" pitchFamily="34" charset="0"/>
              </a:rPr>
              <a:t>Para mostrar de forma ordenada a la </a:t>
            </a:r>
            <a:r>
              <a:rPr lang="es-GT" sz="1150" b="0" dirty="0" smtClean="0">
                <a:solidFill>
                  <a:schemeClr val="tx1"/>
                </a:solidFill>
                <a:latin typeface="Arial" panose="020B0604020202020204" pitchFamily="34" charset="0"/>
                <a:cs typeface="Arial" panose="020B0604020202020204" pitchFamily="34" charset="0"/>
              </a:rPr>
              <a:t>población, </a:t>
            </a:r>
            <a:r>
              <a:rPr lang="es-GT" sz="1150" b="0" dirty="0">
                <a:solidFill>
                  <a:schemeClr val="tx1"/>
                </a:solidFill>
                <a:latin typeface="Arial" panose="020B0604020202020204" pitchFamily="34" charset="0"/>
                <a:cs typeface="Arial" panose="020B0604020202020204" pitchFamily="34" charset="0"/>
              </a:rPr>
              <a:t>en qué se utiliza el dinero, el gasto del sector público se </a:t>
            </a:r>
            <a:r>
              <a:rPr lang="es-GT" sz="1150" b="0" dirty="0" smtClean="0">
                <a:solidFill>
                  <a:schemeClr val="tx1"/>
                </a:solidFill>
                <a:latin typeface="Arial" panose="020B0604020202020204" pitchFamily="34" charset="0"/>
                <a:cs typeface="Arial" panose="020B0604020202020204" pitchFamily="34" charset="0"/>
              </a:rPr>
              <a:t>presenta la información por </a:t>
            </a:r>
            <a:r>
              <a:rPr lang="es-GT" sz="1150" dirty="0">
                <a:solidFill>
                  <a:schemeClr val="tx1"/>
                </a:solidFill>
                <a:latin typeface="Arial" panose="020B0604020202020204" pitchFamily="34" charset="0"/>
                <a:cs typeface="Arial" panose="020B0604020202020204" pitchFamily="34" charset="0"/>
              </a:rPr>
              <a:t>grupos de gasto</a:t>
            </a:r>
            <a:r>
              <a:rPr lang="es-GT" sz="1150" b="0" dirty="0">
                <a:solidFill>
                  <a:schemeClr val="tx1"/>
                </a:solidFill>
                <a:latin typeface="Arial" panose="020B0604020202020204" pitchFamily="34" charset="0"/>
                <a:cs typeface="Arial" panose="020B0604020202020204" pitchFamily="34" charset="0"/>
              </a:rPr>
              <a:t>, </a:t>
            </a:r>
            <a:r>
              <a:rPr lang="es-GT" sz="1150" b="0" dirty="0" smtClean="0">
                <a:solidFill>
                  <a:schemeClr val="tx1"/>
                </a:solidFill>
                <a:latin typeface="Arial" panose="020B0604020202020204" pitchFamily="34" charset="0"/>
                <a:cs typeface="Arial" panose="020B0604020202020204" pitchFamily="34" charset="0"/>
              </a:rPr>
              <a:t>al </a:t>
            </a:r>
            <a:r>
              <a:rPr lang="es-GT" sz="1150" b="0" dirty="0">
                <a:solidFill>
                  <a:schemeClr val="tx1"/>
                </a:solidFill>
                <a:latin typeface="Arial" panose="020B0604020202020204" pitchFamily="34" charset="0"/>
                <a:cs typeface="Arial" panose="020B0604020202020204" pitchFamily="34" charset="0"/>
              </a:rPr>
              <a:t>primer cuatrimestre de 2022</a:t>
            </a:r>
            <a:r>
              <a:rPr lang="es-GT" sz="1150" b="0" dirty="0" smtClean="0">
                <a:solidFill>
                  <a:schemeClr val="tx1"/>
                </a:solidFill>
                <a:latin typeface="Arial" panose="020B0604020202020204" pitchFamily="34" charset="0"/>
                <a:cs typeface="Arial" panose="020B0604020202020204" pitchFamily="34" charset="0"/>
              </a:rPr>
              <a:t>.</a:t>
            </a:r>
          </a:p>
          <a:p>
            <a:pPr algn="just">
              <a:lnSpc>
                <a:spcPct val="150000"/>
              </a:lnSpc>
            </a:pPr>
            <a:endParaRPr lang="es-GT" sz="11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000" b="0" dirty="0">
              <a:solidFill>
                <a:schemeClr val="tx1"/>
              </a:solidFill>
              <a:latin typeface="Arial" panose="020B0604020202020204" pitchFamily="34" charset="0"/>
              <a:cs typeface="Arial" panose="020B0604020202020204" pitchFamily="34" charset="0"/>
            </a:endParaRPr>
          </a:p>
          <a:p>
            <a:endParaRPr lang="es-GT" sz="1000" b="0" dirty="0">
              <a:solidFill>
                <a:schemeClr val="accent1">
                  <a:lumMod val="50000"/>
                </a:schemeClr>
              </a:solidFill>
              <a:latin typeface="Arial" panose="020B0604020202020204" pitchFamily="34" charset="0"/>
              <a:cs typeface="Arial" panose="020B0604020202020204" pitchFamily="34" charset="0"/>
            </a:endParaRPr>
          </a:p>
          <a:p>
            <a:r>
              <a:rPr lang="es-GT" sz="1000" b="0" dirty="0">
                <a:solidFill>
                  <a:schemeClr val="accent1">
                    <a:lumMod val="50000"/>
                  </a:schemeClr>
                </a:solidFill>
                <a:latin typeface="Arial" panose="020B0604020202020204" pitchFamily="34" charset="0"/>
                <a:cs typeface="Arial" panose="020B0604020202020204" pitchFamily="34" charset="0"/>
              </a:rPr>
              <a:t/>
            </a:r>
            <a:br>
              <a:rPr lang="es-GT" sz="1000" b="0" dirty="0">
                <a:solidFill>
                  <a:schemeClr val="accent1">
                    <a:lumMod val="50000"/>
                  </a:schemeClr>
                </a:solidFill>
                <a:latin typeface="Arial" panose="020B0604020202020204" pitchFamily="34" charset="0"/>
                <a:cs typeface="Arial" panose="020B0604020202020204" pitchFamily="34" charset="0"/>
              </a:rPr>
            </a:br>
            <a:endParaRPr lang="es-GT" sz="1000" b="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134683585"/>
              </p:ext>
            </p:extLst>
          </p:nvPr>
        </p:nvGraphicFramePr>
        <p:xfrm>
          <a:off x="3414532" y="888672"/>
          <a:ext cx="8565266" cy="5496532"/>
        </p:xfrm>
        <a:graphic>
          <a:graphicData uri="http://schemas.openxmlformats.org/drawingml/2006/table">
            <a:tbl>
              <a:tblPr firstRow="1" firstCol="1" bandRow="1"/>
              <a:tblGrid>
                <a:gridCol w="412358">
                  <a:extLst>
                    <a:ext uri="{9D8B030D-6E8A-4147-A177-3AD203B41FA5}">
                      <a16:colId xmlns:a16="http://schemas.microsoft.com/office/drawing/2014/main" xmlns="" val="20000"/>
                    </a:ext>
                  </a:extLst>
                </a:gridCol>
                <a:gridCol w="1173373">
                  <a:extLst>
                    <a:ext uri="{9D8B030D-6E8A-4147-A177-3AD203B41FA5}">
                      <a16:colId xmlns:a16="http://schemas.microsoft.com/office/drawing/2014/main" xmlns="" val="20001"/>
                    </a:ext>
                  </a:extLst>
                </a:gridCol>
                <a:gridCol w="1041722">
                  <a:extLst>
                    <a:ext uri="{9D8B030D-6E8A-4147-A177-3AD203B41FA5}">
                      <a16:colId xmlns:a16="http://schemas.microsoft.com/office/drawing/2014/main" xmlns="" val="20002"/>
                    </a:ext>
                  </a:extLst>
                </a:gridCol>
                <a:gridCol w="2152891">
                  <a:extLst>
                    <a:ext uri="{9D8B030D-6E8A-4147-A177-3AD203B41FA5}">
                      <a16:colId xmlns:a16="http://schemas.microsoft.com/office/drawing/2014/main" xmlns="" val="20003"/>
                    </a:ext>
                  </a:extLst>
                </a:gridCol>
                <a:gridCol w="925975">
                  <a:extLst>
                    <a:ext uri="{9D8B030D-6E8A-4147-A177-3AD203B41FA5}">
                      <a16:colId xmlns:a16="http://schemas.microsoft.com/office/drawing/2014/main" xmlns="" val="20004"/>
                    </a:ext>
                  </a:extLst>
                </a:gridCol>
                <a:gridCol w="1068135">
                  <a:extLst>
                    <a:ext uri="{9D8B030D-6E8A-4147-A177-3AD203B41FA5}">
                      <a16:colId xmlns:a16="http://schemas.microsoft.com/office/drawing/2014/main" xmlns="" val="20005"/>
                    </a:ext>
                  </a:extLst>
                </a:gridCol>
                <a:gridCol w="1142820">
                  <a:extLst>
                    <a:ext uri="{9D8B030D-6E8A-4147-A177-3AD203B41FA5}">
                      <a16:colId xmlns:a16="http://schemas.microsoft.com/office/drawing/2014/main" xmlns="" val="20006"/>
                    </a:ext>
                  </a:extLst>
                </a:gridCol>
                <a:gridCol w="647992">
                  <a:extLst>
                    <a:ext uri="{9D8B030D-6E8A-4147-A177-3AD203B41FA5}">
                      <a16:colId xmlns:a16="http://schemas.microsoft.com/office/drawing/2014/main" xmlns="" val="20007"/>
                    </a:ext>
                  </a:extLst>
                </a:gridCol>
              </a:tblGrid>
              <a:tr h="156652">
                <a:tc rowSpan="2" gridSpan="2">
                  <a:txBody>
                    <a:bodyPr/>
                    <a:lstStyle/>
                    <a:p>
                      <a:pPr algn="ctr" rtl="0" fontAlgn="ctr"/>
                      <a:r>
                        <a:rPr lang="es-GT" sz="1000" b="1" i="0" u="none" strike="noStrike" dirty="0">
                          <a:solidFill>
                            <a:srgbClr val="000000"/>
                          </a:solidFill>
                          <a:effectLst/>
                          <a:latin typeface="Arial" panose="020B0604020202020204" pitchFamily="34" charset="0"/>
                        </a:rPr>
                        <a:t>GRUPO DE GASTO </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rowSpan="2" hMerge="1">
                  <a:txBody>
                    <a:bodyPr/>
                    <a:lstStyle/>
                    <a:p>
                      <a:endParaRPr lang="es-GT"/>
                    </a:p>
                  </a:txBody>
                  <a:tcPr/>
                </a:tc>
                <a:tc rowSpan="2">
                  <a:txBody>
                    <a:bodyPr/>
                    <a:lstStyle/>
                    <a:p>
                      <a:pPr algn="ctr" rtl="0" fontAlgn="ctr"/>
                      <a:r>
                        <a:rPr lang="es-GT" sz="1000" b="1" i="0" u="none" strike="noStrike" dirty="0" smtClean="0">
                          <a:solidFill>
                            <a:srgbClr val="000000"/>
                          </a:solidFill>
                          <a:effectLst/>
                          <a:latin typeface="Arial" panose="020B0604020202020204" pitchFamily="34" charset="0"/>
                        </a:rPr>
                        <a:t>ASIGNADO EN MILLONES</a:t>
                      </a:r>
                      <a:endParaRPr lang="es-GT" sz="1000" b="1" i="0" u="none" strike="noStrike" dirty="0">
                        <a:solidFill>
                          <a:srgbClr val="000000"/>
                        </a:solidFill>
                        <a:effectLst/>
                        <a:latin typeface="Arial" panose="020B0604020202020204" pitchFamily="34" charset="0"/>
                      </a:endParaRP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rowSpan="2">
                  <a:txBody>
                    <a:bodyPr/>
                    <a:lstStyle/>
                    <a:p>
                      <a:pPr algn="ctr" rtl="0" fontAlgn="ctr"/>
                      <a:r>
                        <a:rPr lang="es-GT" sz="1000" b="1" i="0" u="none" strike="noStrike" dirty="0">
                          <a:solidFill>
                            <a:srgbClr val="000000"/>
                          </a:solidFill>
                          <a:effectLst/>
                          <a:latin typeface="Arial" panose="020B0604020202020204" pitchFamily="34" charset="0"/>
                        </a:rPr>
                        <a:t>DESCRIPCIÓN</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rowSpan="2">
                  <a:txBody>
                    <a:bodyPr/>
                    <a:lstStyle/>
                    <a:p>
                      <a:pPr algn="ctr" rtl="0" fontAlgn="ctr"/>
                      <a:r>
                        <a:rPr lang="es-GT" sz="1000" b="1" i="0" u="none" strike="noStrike" dirty="0" smtClean="0">
                          <a:solidFill>
                            <a:srgbClr val="000000"/>
                          </a:solidFill>
                          <a:effectLst/>
                          <a:latin typeface="Arial" panose="020B0604020202020204" pitchFamily="34" charset="0"/>
                        </a:rPr>
                        <a:t>VIGENTE EN MILLONES</a:t>
                      </a:r>
                      <a:endParaRPr lang="es-GT" sz="1000" b="1" i="0" u="none" strike="noStrike" dirty="0">
                        <a:solidFill>
                          <a:srgbClr val="000000"/>
                        </a:solidFill>
                        <a:effectLst/>
                        <a:latin typeface="Arial" panose="020B0604020202020204" pitchFamily="34" charset="0"/>
                      </a:endParaRP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rowSpan="2">
                  <a:txBody>
                    <a:bodyPr/>
                    <a:lstStyle/>
                    <a:p>
                      <a:pPr algn="ctr" rtl="0" fontAlgn="ctr"/>
                      <a:r>
                        <a:rPr lang="es-GT" sz="1000" b="1" i="0" u="none" strike="noStrike" dirty="0" smtClean="0">
                          <a:solidFill>
                            <a:srgbClr val="000000"/>
                          </a:solidFill>
                          <a:effectLst/>
                          <a:latin typeface="Arial" panose="020B0604020202020204" pitchFamily="34" charset="0"/>
                        </a:rPr>
                        <a:t>DEVENGADO EN MILLONES</a:t>
                      </a:r>
                      <a:endParaRPr lang="es-GT" sz="1000" b="1" i="0" u="none" strike="noStrike" dirty="0">
                        <a:solidFill>
                          <a:srgbClr val="000000"/>
                        </a:solidFill>
                        <a:effectLst/>
                        <a:latin typeface="Arial" panose="020B0604020202020204" pitchFamily="34" charset="0"/>
                      </a:endParaRP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rowSpan="2">
                  <a:txBody>
                    <a:bodyPr/>
                    <a:lstStyle/>
                    <a:p>
                      <a:pPr algn="ctr" rtl="0" fontAlgn="ctr"/>
                      <a:r>
                        <a:rPr lang="es-GT" sz="1000" b="1" i="0" u="none" strike="noStrike" dirty="0">
                          <a:solidFill>
                            <a:srgbClr val="000000"/>
                          </a:solidFill>
                          <a:effectLst/>
                          <a:latin typeface="Arial" panose="020B0604020202020204" pitchFamily="34" charset="0"/>
                        </a:rPr>
                        <a:t>SALDO POR </a:t>
                      </a:r>
                      <a:r>
                        <a:rPr lang="es-GT" sz="1000" b="1" i="0" u="none" strike="noStrike" dirty="0" smtClean="0">
                          <a:solidFill>
                            <a:srgbClr val="000000"/>
                          </a:solidFill>
                          <a:effectLst/>
                          <a:latin typeface="Arial" panose="020B0604020202020204" pitchFamily="34" charset="0"/>
                        </a:rPr>
                        <a:t>DEVENGAR EN MILLONES</a:t>
                      </a:r>
                      <a:endParaRPr lang="es-GT" sz="1000" b="1" i="0" u="none" strike="noStrike" dirty="0">
                        <a:solidFill>
                          <a:srgbClr val="000000"/>
                        </a:solidFill>
                        <a:effectLst/>
                        <a:latin typeface="Arial" panose="020B0604020202020204" pitchFamily="34" charset="0"/>
                      </a:endParaRP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rtl="0" fontAlgn="ctr"/>
                      <a:r>
                        <a:rPr lang="es-GT" sz="1050" b="1" i="0" u="none" strike="noStrike">
                          <a:solidFill>
                            <a:srgbClr val="000000"/>
                          </a:solidFill>
                          <a:effectLst/>
                          <a:latin typeface="Arial" panose="020B0604020202020204" pitchFamily="34" charset="0"/>
                        </a:rPr>
                        <a:t>%</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tcPr>
                </a:tc>
                <a:extLst>
                  <a:ext uri="{0D108BD9-81ED-4DB2-BD59-A6C34878D82A}">
                    <a16:rowId xmlns:a16="http://schemas.microsoft.com/office/drawing/2014/main" xmlns="" val="10000"/>
                  </a:ext>
                </a:extLst>
              </a:tr>
              <a:tr h="285332">
                <a:tc gridSpan="2" vMerge="1">
                  <a:txBody>
                    <a:bodyPr/>
                    <a:lstStyle/>
                    <a:p>
                      <a:endParaRPr lang="es-GT"/>
                    </a:p>
                  </a:txBody>
                  <a:tcPr/>
                </a:tc>
                <a:tc hMerge="1"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rtl="0" fontAlgn="ctr"/>
                      <a:r>
                        <a:rPr lang="es-GT" sz="1000" b="1" i="0" u="none" strike="noStrike" dirty="0">
                          <a:solidFill>
                            <a:srgbClr val="000000"/>
                          </a:solidFill>
                          <a:effectLst/>
                          <a:latin typeface="Arial" panose="020B0604020202020204" pitchFamily="34" charset="0"/>
                        </a:rPr>
                        <a:t>EJEC</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10001"/>
                  </a:ext>
                </a:extLst>
              </a:tr>
              <a:tr h="295660">
                <a:tc>
                  <a:txBody>
                    <a:bodyPr/>
                    <a:lstStyle/>
                    <a:p>
                      <a:pPr algn="ctr" rtl="0" fontAlgn="ctr"/>
                      <a:r>
                        <a:rPr lang="es-GT" sz="1050" b="1" i="0" u="none" strike="noStrike">
                          <a:solidFill>
                            <a:srgbClr val="000000"/>
                          </a:solidFill>
                          <a:effectLst/>
                          <a:latin typeface="Arial" panose="020B0604020202020204" pitchFamily="34" charset="0"/>
                        </a:rPr>
                        <a:t>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00" b="0" i="0" u="none" strike="noStrike" dirty="0">
                          <a:solidFill>
                            <a:srgbClr val="000000"/>
                          </a:solidFill>
                          <a:effectLst/>
                          <a:latin typeface="Arial" panose="020B0604020202020204" pitchFamily="34" charset="0"/>
                        </a:rPr>
                        <a:t>SERVICIOS PERSONALES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526.4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GT" sz="1050" b="0" i="0" u="none" strike="noStrike" dirty="0">
                          <a:solidFill>
                            <a:srgbClr val="000000"/>
                          </a:solidFill>
                          <a:effectLst/>
                          <a:latin typeface="Arial" panose="020B0604020202020204" pitchFamily="34" charset="0"/>
                        </a:rPr>
                        <a:t>Sueldos, salarios y honorarios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dirty="0">
                          <a:solidFill>
                            <a:srgbClr val="000000"/>
                          </a:solidFill>
                          <a:effectLst/>
                          <a:latin typeface="Arial" panose="020B0604020202020204" pitchFamily="34" charset="0"/>
                        </a:rPr>
                        <a:t>487.6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dirty="0">
                          <a:solidFill>
                            <a:srgbClr val="000000"/>
                          </a:solidFill>
                          <a:effectLst/>
                          <a:latin typeface="Arial" panose="020B0604020202020204" pitchFamily="34" charset="0"/>
                        </a:rPr>
                        <a:t>155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dirty="0">
                          <a:solidFill>
                            <a:srgbClr val="000000"/>
                          </a:solidFill>
                          <a:effectLst/>
                          <a:latin typeface="Arial" panose="020B0604020202020204" pitchFamily="34" charset="0"/>
                        </a:rPr>
                        <a:t>332.6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dirty="0">
                          <a:solidFill>
                            <a:srgbClr val="000000"/>
                          </a:solidFill>
                          <a:effectLst/>
                          <a:latin typeface="Arial" panose="020B0604020202020204" pitchFamily="34" charset="0"/>
                        </a:rPr>
                        <a:t>31.8</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xmlns="" val="10002"/>
                  </a:ext>
                </a:extLst>
              </a:tr>
              <a:tr h="438953">
                <a:tc>
                  <a:txBody>
                    <a:bodyPr/>
                    <a:lstStyle/>
                    <a:p>
                      <a:pPr algn="ctr" rtl="0" fontAlgn="ctr"/>
                      <a:r>
                        <a:rPr lang="es-GT" sz="1050" b="1" i="0" u="none" strike="noStrike">
                          <a:solidFill>
                            <a:srgbClr val="000000"/>
                          </a:solidFill>
                          <a:effectLst/>
                          <a:latin typeface="Arial" panose="020B0604020202020204" pitchFamily="34" charset="0"/>
                        </a:rPr>
                        <a:t>100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00" b="0" i="0" u="none" strike="noStrike" dirty="0">
                          <a:solidFill>
                            <a:srgbClr val="000000"/>
                          </a:solidFill>
                          <a:effectLst/>
                          <a:latin typeface="Arial" panose="020B0604020202020204" pitchFamily="34" charset="0"/>
                        </a:rPr>
                        <a:t>SERVICIOS NO PERSONALES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dirty="0">
                          <a:solidFill>
                            <a:srgbClr val="000000"/>
                          </a:solidFill>
                          <a:effectLst/>
                          <a:latin typeface="Arial" panose="020B0604020202020204" pitchFamily="34" charset="0"/>
                        </a:rPr>
                        <a:t>120.5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rtl="0" fontAlgn="ctr"/>
                      <a:r>
                        <a:rPr lang="es-GT" sz="1050" b="0" i="0" u="none" strike="noStrike" dirty="0">
                          <a:solidFill>
                            <a:srgbClr val="000000"/>
                          </a:solidFill>
                          <a:effectLst/>
                          <a:latin typeface="Arial" panose="020B0604020202020204" pitchFamily="34" charset="0"/>
                        </a:rPr>
                        <a:t>Servicios básicos, mantenimiento, energía eléctrica, agua etc. etc.</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108.7</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17.4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dirty="0">
                          <a:solidFill>
                            <a:srgbClr val="000000"/>
                          </a:solidFill>
                          <a:effectLst/>
                          <a:latin typeface="Arial" panose="020B0604020202020204" pitchFamily="34" charset="0"/>
                        </a:rPr>
                        <a:t>91.3</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dirty="0">
                          <a:solidFill>
                            <a:srgbClr val="000000"/>
                          </a:solidFill>
                          <a:effectLst/>
                          <a:latin typeface="Arial" panose="020B0604020202020204" pitchFamily="34" charset="0"/>
                        </a:rPr>
                        <a:t>16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10003"/>
                  </a:ext>
                </a:extLst>
              </a:tr>
              <a:tr h="376767">
                <a:tc>
                  <a:txBody>
                    <a:bodyPr/>
                    <a:lstStyle/>
                    <a:p>
                      <a:pPr algn="ctr" rtl="0" fontAlgn="ctr"/>
                      <a:r>
                        <a:rPr lang="es-GT" sz="1050" b="1" i="0" u="none" strike="noStrike">
                          <a:solidFill>
                            <a:srgbClr val="000000"/>
                          </a:solidFill>
                          <a:effectLst/>
                          <a:latin typeface="Arial" panose="020B0604020202020204" pitchFamily="34" charset="0"/>
                        </a:rPr>
                        <a:t>200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00" b="0" i="0" u="none" strike="noStrike" dirty="0">
                          <a:solidFill>
                            <a:srgbClr val="000000"/>
                          </a:solidFill>
                          <a:effectLst/>
                          <a:latin typeface="Arial" panose="020B0604020202020204" pitchFamily="34" charset="0"/>
                        </a:rPr>
                        <a:t>MATERIALES Y SUMINISTROS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349.2</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GT" sz="1050" b="0" i="0" u="none" strike="noStrike">
                          <a:solidFill>
                            <a:srgbClr val="000000"/>
                          </a:solidFill>
                          <a:effectLst/>
                          <a:latin typeface="Arial" panose="020B0604020202020204" pitchFamily="34" charset="0"/>
                        </a:rPr>
                        <a:t>Abonos, alimentos, semillas, plántulas, útiles de oficina etc.</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dirty="0">
                          <a:solidFill>
                            <a:srgbClr val="000000"/>
                          </a:solidFill>
                          <a:effectLst/>
                          <a:latin typeface="Arial" panose="020B0604020202020204" pitchFamily="34" charset="0"/>
                        </a:rPr>
                        <a:t>284.2</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20.9</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263.4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7.3</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xmlns="" val="10004"/>
                  </a:ext>
                </a:extLst>
              </a:tr>
              <a:tr h="687691">
                <a:tc>
                  <a:txBody>
                    <a:bodyPr/>
                    <a:lstStyle/>
                    <a:p>
                      <a:pPr algn="ctr" rtl="0" fontAlgn="ctr"/>
                      <a:r>
                        <a:rPr lang="es-GT" sz="1050" b="1" i="0" u="none" strike="noStrike">
                          <a:solidFill>
                            <a:srgbClr val="000000"/>
                          </a:solidFill>
                          <a:effectLst/>
                          <a:latin typeface="Arial" panose="020B0604020202020204" pitchFamily="34" charset="0"/>
                        </a:rPr>
                        <a:t>300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00" b="0" i="0" u="none" strike="noStrike" dirty="0">
                          <a:solidFill>
                            <a:srgbClr val="000000"/>
                          </a:solidFill>
                          <a:effectLst/>
                          <a:latin typeface="Arial" panose="020B0604020202020204" pitchFamily="34" charset="0"/>
                        </a:rPr>
                        <a:t>PROPIEDAD, PLANTA, EQUIPO E INTANGIBLES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112.2</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rtl="0" fontAlgn="ctr"/>
                      <a:r>
                        <a:rPr lang="es-GT" sz="1050" b="0" i="0" u="none" strike="noStrike" dirty="0">
                          <a:solidFill>
                            <a:srgbClr val="000000"/>
                          </a:solidFill>
                          <a:effectLst/>
                          <a:latin typeface="Arial" panose="020B0604020202020204" pitchFamily="34" charset="0"/>
                        </a:rPr>
                        <a:t>Construcciones, ampliación, rehabilitación de obras públicas, equipo de cómputo y otros equipos, etc.</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124.4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8.6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115.8</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6.9</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10005"/>
                  </a:ext>
                </a:extLst>
              </a:tr>
              <a:tr h="501137">
                <a:tc>
                  <a:txBody>
                    <a:bodyPr/>
                    <a:lstStyle/>
                    <a:p>
                      <a:pPr algn="ctr" rtl="0" fontAlgn="ctr"/>
                      <a:r>
                        <a:rPr lang="es-GT" sz="1050" b="1" i="0" u="none" strike="noStrike">
                          <a:solidFill>
                            <a:srgbClr val="000000"/>
                          </a:solidFill>
                          <a:effectLst/>
                          <a:latin typeface="Arial" panose="020B0604020202020204" pitchFamily="34" charset="0"/>
                        </a:rPr>
                        <a:t>400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00" b="0" i="0" u="none" strike="noStrike" dirty="0">
                          <a:solidFill>
                            <a:srgbClr val="000000"/>
                          </a:solidFill>
                          <a:effectLst/>
                          <a:latin typeface="Arial" panose="020B0604020202020204" pitchFamily="34" charset="0"/>
                        </a:rPr>
                        <a:t>TRANSFERENCIAS CORRIENTES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214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GT" sz="1050" b="0" i="0" u="none" strike="noStrike">
                          <a:solidFill>
                            <a:srgbClr val="000000"/>
                          </a:solidFill>
                          <a:effectLst/>
                          <a:latin typeface="Arial" panose="020B0604020202020204" pitchFamily="34" charset="0"/>
                        </a:rPr>
                        <a:t>Traslado de fondos a entidades para funcionamiento y a personas individuales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304.6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108.1</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196.5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35.5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xmlns="" val="10006"/>
                  </a:ext>
                </a:extLst>
              </a:tr>
              <a:tr h="1060801">
                <a:tc>
                  <a:txBody>
                    <a:bodyPr/>
                    <a:lstStyle/>
                    <a:p>
                      <a:pPr algn="ctr" rtl="0" fontAlgn="ctr"/>
                      <a:r>
                        <a:rPr lang="es-GT" sz="1050" b="1" i="0" u="none" strike="noStrike">
                          <a:solidFill>
                            <a:srgbClr val="000000"/>
                          </a:solidFill>
                          <a:effectLst/>
                          <a:latin typeface="Arial" panose="020B0604020202020204" pitchFamily="34" charset="0"/>
                        </a:rPr>
                        <a:t>500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00" b="0" i="0" u="none" strike="noStrike" dirty="0">
                          <a:solidFill>
                            <a:srgbClr val="000000"/>
                          </a:solidFill>
                          <a:effectLst/>
                          <a:latin typeface="Arial" panose="020B0604020202020204" pitchFamily="34" charset="0"/>
                        </a:rPr>
                        <a:t>TRANSFERENCIAS DE CAPITAL</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62</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rtl="0" fontAlgn="ctr"/>
                      <a:r>
                        <a:rPr lang="es-GT" sz="1050" b="0" i="0" u="none" strike="noStrike">
                          <a:solidFill>
                            <a:srgbClr val="000000"/>
                          </a:solidFill>
                          <a:effectLst/>
                          <a:latin typeface="Arial" panose="020B0604020202020204" pitchFamily="34" charset="0"/>
                        </a:rPr>
                        <a:t>Comprende egresos en concepto de aportes para gastos de capital a personas y entidades privadas, para que ejecuten proyectos de beneficio social o aumenten su patrimonio</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dirty="0">
                          <a:solidFill>
                            <a:srgbClr val="000000"/>
                          </a:solidFill>
                          <a:effectLst/>
                          <a:latin typeface="Arial" panose="020B0604020202020204" pitchFamily="34" charset="0"/>
                        </a:rPr>
                        <a:t>84.6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19.4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65.3</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dirty="0">
                          <a:solidFill>
                            <a:srgbClr val="000000"/>
                          </a:solidFill>
                          <a:effectLst/>
                          <a:latin typeface="Arial" panose="020B0604020202020204" pitchFamily="34" charset="0"/>
                        </a:rPr>
                        <a:t>22.9</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10007"/>
                  </a:ext>
                </a:extLst>
              </a:tr>
              <a:tr h="625506">
                <a:tc>
                  <a:txBody>
                    <a:bodyPr/>
                    <a:lstStyle/>
                    <a:p>
                      <a:pPr algn="ctr" rtl="0" fontAlgn="ctr"/>
                      <a:r>
                        <a:rPr lang="es-GT" sz="1050" b="1" i="0" u="none" strike="noStrike">
                          <a:solidFill>
                            <a:srgbClr val="000000"/>
                          </a:solidFill>
                          <a:effectLst/>
                          <a:latin typeface="Arial" panose="020B0604020202020204" pitchFamily="34" charset="0"/>
                        </a:rPr>
                        <a:t>600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00" b="0" i="0" u="none" strike="noStrike" dirty="0">
                          <a:solidFill>
                            <a:srgbClr val="000000"/>
                          </a:solidFill>
                          <a:effectLst/>
                          <a:latin typeface="Arial" panose="020B0604020202020204" pitchFamily="34" charset="0"/>
                        </a:rPr>
                        <a:t>ACTIVOS FINANCIEROS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60.9</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GT" sz="1050" b="0" i="0" u="none" strike="noStrike">
                          <a:solidFill>
                            <a:srgbClr val="000000"/>
                          </a:solidFill>
                          <a:effectLst/>
                          <a:latin typeface="Arial" panose="020B0604020202020204" pitchFamily="34" charset="0"/>
                        </a:rPr>
                        <a:t>Apoyo financiero para productores agrícolas y pecuarios organizados, de tipo reembolsable.</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38.3</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7</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31.3</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0" i="0" u="none" strike="noStrike">
                          <a:solidFill>
                            <a:srgbClr val="000000"/>
                          </a:solidFill>
                          <a:effectLst/>
                          <a:latin typeface="Arial" panose="020B0604020202020204" pitchFamily="34" charset="0"/>
                        </a:rPr>
                        <a:t>18.2</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xmlns="" val="10008"/>
                  </a:ext>
                </a:extLst>
              </a:tr>
              <a:tr h="874246">
                <a:tc>
                  <a:txBody>
                    <a:bodyPr/>
                    <a:lstStyle/>
                    <a:p>
                      <a:pPr algn="ctr" rtl="0" fontAlgn="ctr"/>
                      <a:r>
                        <a:rPr lang="es-GT" sz="1050" b="1" i="0" u="none" strike="noStrike">
                          <a:solidFill>
                            <a:srgbClr val="000000"/>
                          </a:solidFill>
                          <a:effectLst/>
                          <a:latin typeface="Arial" panose="020B0604020202020204" pitchFamily="34" charset="0"/>
                        </a:rPr>
                        <a:t>900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00" b="0" i="0" u="none" strike="noStrike" dirty="0">
                          <a:solidFill>
                            <a:srgbClr val="000000"/>
                          </a:solidFill>
                          <a:effectLst/>
                          <a:latin typeface="Arial" panose="020B0604020202020204" pitchFamily="34" charset="0"/>
                        </a:rPr>
                        <a:t>ASIGNACIONES GLOBALES</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8.9</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rtl="0" fontAlgn="ctr"/>
                      <a:r>
                        <a:rPr lang="es-GT" sz="1050" b="0" i="0" u="none" strike="noStrike">
                          <a:solidFill>
                            <a:srgbClr val="000000"/>
                          </a:solidFill>
                          <a:effectLst/>
                          <a:latin typeface="Arial" panose="020B0604020202020204" pitchFamily="34" charset="0"/>
                        </a:rPr>
                        <a:t>Gastos imprevistos: Sentencias judiciales; emergencias y calamidades públicas; siniestros y gastos conexos y gastos no previstos, etc.</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21.6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13.1</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none" strike="noStrike">
                          <a:solidFill>
                            <a:srgbClr val="000000"/>
                          </a:solidFill>
                          <a:effectLst/>
                          <a:latin typeface="Arial" panose="020B0604020202020204" pitchFamily="34" charset="0"/>
                        </a:rPr>
                        <a:t>8.5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s-GT" sz="1050" b="0" i="0" u="sng" strike="noStrike">
                          <a:solidFill>
                            <a:srgbClr val="000000"/>
                          </a:solidFill>
                          <a:effectLst/>
                          <a:latin typeface="Arial" panose="020B0604020202020204" pitchFamily="34" charset="0"/>
                        </a:rPr>
                        <a:t>60.5</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10009"/>
                  </a:ext>
                </a:extLst>
              </a:tr>
              <a:tr h="156652">
                <a:tc gridSpan="2">
                  <a:txBody>
                    <a:bodyPr/>
                    <a:lstStyle/>
                    <a:p>
                      <a:pPr algn="ctr" rtl="0" fontAlgn="ctr"/>
                      <a:r>
                        <a:rPr lang="es-GT" sz="1050" b="1" i="0" u="none" strike="noStrike">
                          <a:solidFill>
                            <a:srgbClr val="000000"/>
                          </a:solidFill>
                          <a:effectLst/>
                          <a:latin typeface="Arial" panose="020B0604020202020204" pitchFamily="34" charset="0"/>
                        </a:rPr>
                        <a:t>TOTAL  </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hMerge="1">
                  <a:txBody>
                    <a:bodyPr/>
                    <a:lstStyle/>
                    <a:p>
                      <a:endParaRPr lang="es-GT"/>
                    </a:p>
                  </a:txBody>
                  <a:tcPr/>
                </a:tc>
                <a:tc>
                  <a:txBody>
                    <a:bodyPr/>
                    <a:lstStyle/>
                    <a:p>
                      <a:pPr algn="ctr" rtl="0" fontAlgn="ctr"/>
                      <a:r>
                        <a:rPr lang="es-GT" sz="1050" b="1" i="0" u="none" strike="noStrike">
                          <a:solidFill>
                            <a:srgbClr val="000000"/>
                          </a:solidFill>
                          <a:effectLst/>
                          <a:latin typeface="Arial" panose="020B0604020202020204" pitchFamily="34" charset="0"/>
                        </a:rPr>
                        <a:t>1,454.0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1" i="0" u="none" strike="noStrike">
                          <a:solidFill>
                            <a:srgbClr val="000000"/>
                          </a:solidFill>
                          <a:effectLst/>
                          <a:latin typeface="Arial" panose="020B0604020202020204" pitchFamily="34" charset="0"/>
                        </a:rPr>
                        <a:t> </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1" i="0" u="none" strike="noStrike">
                          <a:solidFill>
                            <a:srgbClr val="000000"/>
                          </a:solidFill>
                          <a:effectLst/>
                          <a:latin typeface="Arial" panose="020B0604020202020204" pitchFamily="34" charset="0"/>
                        </a:rPr>
                        <a:t>1,454.0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1" i="0" u="none" strike="noStrike">
                          <a:solidFill>
                            <a:srgbClr val="000000"/>
                          </a:solidFill>
                          <a:effectLst/>
                          <a:latin typeface="Arial" panose="020B0604020202020204" pitchFamily="34" charset="0"/>
                        </a:rPr>
                        <a:t>349.4</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1" i="0" u="none" strike="noStrike">
                          <a:solidFill>
                            <a:srgbClr val="000000"/>
                          </a:solidFill>
                          <a:effectLst/>
                          <a:latin typeface="Arial" panose="020B0604020202020204" pitchFamily="34" charset="0"/>
                        </a:rPr>
                        <a:t>1,104.6</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ctr" rtl="0" fontAlgn="ctr"/>
                      <a:r>
                        <a:rPr lang="es-GT" sz="1050" b="1" i="0" u="none" strike="noStrike" dirty="0">
                          <a:solidFill>
                            <a:srgbClr val="000000"/>
                          </a:solidFill>
                          <a:effectLst/>
                          <a:latin typeface="Arial" panose="020B0604020202020204" pitchFamily="34" charset="0"/>
                        </a:rPr>
                        <a:t>24.0</a:t>
                      </a:r>
                    </a:p>
                  </a:txBody>
                  <a:tcPr marL="3137" marR="3137" marT="3137"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5050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7" name="Título 1">
            <a:extLst>
              <a:ext uri="{FF2B5EF4-FFF2-40B4-BE49-F238E27FC236}">
                <a16:creationId xmlns:a16="http://schemas.microsoft.com/office/drawing/2014/main" xmlns="" id="{8D2AB600-B8AB-4F27-A806-18BD5F36E47C}"/>
              </a:ext>
            </a:extLst>
          </p:cNvPr>
          <p:cNvSpPr>
            <a:spLocks noGrp="1"/>
          </p:cNvSpPr>
          <p:nvPr>
            <p:ph type="title"/>
          </p:nvPr>
        </p:nvSpPr>
        <p:spPr>
          <a:xfrm>
            <a:off x="827085" y="575125"/>
            <a:ext cx="8791303" cy="547089"/>
          </a:xfrm>
        </p:spPr>
        <p:txBody>
          <a:bodyPr>
            <a:noAutofit/>
          </a:bodyPr>
          <a:lstStyle/>
          <a:p>
            <a:r>
              <a:rPr lang="es-GT" sz="2800" b="1" dirty="0">
                <a:latin typeface="Arial" panose="020B0604020202020204" pitchFamily="34" charset="0"/>
                <a:cs typeface="Arial" panose="020B0604020202020204" pitchFamily="34" charset="0"/>
              </a:rPr>
              <a:t>EJECUCIÓN PRESUPUESTARIA POR GRUPO DE GASTO AL PRIMER CUATRIMESTRE 2022</a:t>
            </a:r>
          </a:p>
        </p:txBody>
      </p:sp>
      <p:graphicFrame>
        <p:nvGraphicFramePr>
          <p:cNvPr id="12" name="Gráfico 11">
            <a:extLst>
              <a:ext uri="{FF2B5EF4-FFF2-40B4-BE49-F238E27FC236}">
                <a16:creationId xmlns:a16="http://schemas.microsoft.com/office/drawing/2014/main" xmlns="" id="{40718C81-5FDA-B394-4E75-0A4823A5A9ED}"/>
              </a:ext>
            </a:extLst>
          </p:cNvPr>
          <p:cNvGraphicFramePr/>
          <p:nvPr>
            <p:extLst>
              <p:ext uri="{D42A27DB-BD31-4B8C-83A1-F6EECF244321}">
                <p14:modId xmlns:p14="http://schemas.microsoft.com/office/powerpoint/2010/main" val="2371549009"/>
              </p:ext>
            </p:extLst>
          </p:nvPr>
        </p:nvGraphicFramePr>
        <p:xfrm>
          <a:off x="495704" y="1465027"/>
          <a:ext cx="11032681" cy="4898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50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Rectángulo 8">
            <a:extLst>
              <a:ext uri="{FF2B5EF4-FFF2-40B4-BE49-F238E27FC236}">
                <a16:creationId xmlns:a16="http://schemas.microsoft.com/office/drawing/2014/main" xmlns="" id="{E1BC9FA7-8636-4490-BB6A-3BEA74256D67}"/>
              </a:ext>
            </a:extLst>
          </p:cNvPr>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Título 1">
            <a:extLst>
              <a:ext uri="{FF2B5EF4-FFF2-40B4-BE49-F238E27FC236}">
                <a16:creationId xmlns:a16="http://schemas.microsoft.com/office/drawing/2014/main" xmlns="" id="{5171A2E5-8C2A-479B-B047-83049F97760B}"/>
              </a:ext>
            </a:extLst>
          </p:cNvPr>
          <p:cNvSpPr txBox="1">
            <a:spLocks/>
          </p:cNvSpPr>
          <p:nvPr/>
        </p:nvSpPr>
        <p:spPr>
          <a:xfrm>
            <a:off x="1890946" y="922339"/>
            <a:ext cx="11173098"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¿CUÁL ES LA IMPORTANCIA DEL PAGO DE SERVIDORES PÚBLICOS?</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2" descr="Desarrollando capacidades de ciencia de datos en Directivos Públicos">
            <a:extLst>
              <a:ext uri="{FF2B5EF4-FFF2-40B4-BE49-F238E27FC236}">
                <a16:creationId xmlns:a16="http://schemas.microsoft.com/office/drawing/2014/main" xmlns="" id="{32451046-2D2A-4D78-A9BA-26759574380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11BAEBB9-004B-41B8-BBD7-C7E4D289F191}"/>
              </a:ext>
            </a:extLst>
          </p:cNvPr>
          <p:cNvSpPr txBox="1">
            <a:spLocks/>
          </p:cNvSpPr>
          <p:nvPr/>
        </p:nvSpPr>
        <p:spPr>
          <a:xfrm>
            <a:off x="8425510" y="2187964"/>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smtClean="0">
                <a:latin typeface="Arial" panose="020B0604020202020204" pitchFamily="34" charset="0"/>
                <a:cs typeface="Arial" panose="020B0604020202020204" pitchFamily="34" charset="0"/>
              </a:rPr>
              <a:t/>
            </a:r>
            <a:br>
              <a:rPr lang="es-GT" sz="2000" b="0" dirty="0" smtClean="0">
                <a:latin typeface="Arial" panose="020B0604020202020204" pitchFamily="34" charset="0"/>
                <a:cs typeface="Arial" panose="020B0604020202020204" pitchFamily="34" charset="0"/>
              </a:rPr>
            </a:br>
            <a:r>
              <a:rPr lang="es-GT" sz="2000" b="0" dirty="0" smtClean="0">
                <a:solidFill>
                  <a:schemeClr val="tx1"/>
                </a:solidFill>
                <a:latin typeface="Arial" panose="020B0604020202020204" pitchFamily="34" charset="0"/>
                <a:cs typeface="Arial" panose="020B0604020202020204" pitchFamily="34" charset="0"/>
              </a:rPr>
              <a:t>Durante el periodo reportado, el Ministerio de Agricultura, Ganadería y Alimentación atendió y dio cobertura a </a:t>
            </a:r>
            <a:r>
              <a:rPr lang="es-GT" sz="2200" dirty="0" smtClean="0">
                <a:solidFill>
                  <a:schemeClr val="tx1"/>
                </a:solidFill>
                <a:latin typeface="Arial" panose="020B0604020202020204" pitchFamily="34" charset="0"/>
                <a:cs typeface="Arial" panose="020B0604020202020204" pitchFamily="34" charset="0"/>
              </a:rPr>
              <a:t>144,896 guatemaltecos</a:t>
            </a:r>
          </a:p>
        </p:txBody>
      </p:sp>
      <p:sp>
        <p:nvSpPr>
          <p:cNvPr id="13" name="Título 1">
            <a:extLst>
              <a:ext uri="{FF2B5EF4-FFF2-40B4-BE49-F238E27FC236}">
                <a16:creationId xmlns:a16="http://schemas.microsoft.com/office/drawing/2014/main" xmlns="" id="{15241C6A-9281-4A29-8A99-D37AF4CE0F26}"/>
              </a:ext>
            </a:extLst>
          </p:cNvPr>
          <p:cNvSpPr txBox="1">
            <a:spLocks/>
          </p:cNvSpPr>
          <p:nvPr/>
        </p:nvSpPr>
        <p:spPr>
          <a:xfrm>
            <a:off x="387531" y="181170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mj-lt"/>
                <a:ea typeface="Cambria" panose="02040503050406030204" pitchFamily="18" charset="0"/>
                <a:cs typeface="Arial" panose="020B0604020202020204" pitchFamily="34" charset="0"/>
              </a:rPr>
              <a:t>El dinero utilizado en el pago de servidores públicos (grupo 0), aunque se clasifica como un gasto de funcionamiento, en realidad constituye el medio para prestar servicios o entregar bienes a la población beneficiaria: </a:t>
            </a:r>
            <a:r>
              <a:rPr lang="es-GT" sz="1600" b="0" dirty="0">
                <a:solidFill>
                  <a:schemeClr val="tx1"/>
                </a:solidFill>
                <a:latin typeface="+mj-lt"/>
                <a:ea typeface="Cambria" panose="02040503050406030204" pitchFamily="18" charset="0"/>
                <a:cs typeface="Times New Roman" panose="02020603050405020304" pitchFamily="18" charset="0"/>
              </a:rPr>
              <a:t>Por la naturaleza de los servicios que presta el Ministerio de Agricultura, Ganadería y Alimentación, a la población en general y, en especial a las comunidades y productores agrícolas y pecuarios del país; se cuenta  con técnicos y profesionales en los campos de fruticultura, apicultura, veterinaria y zootecnia, extensionistas agrícolas; educadoras del Hogar, peste porcina; producción de granos básicos; cartografía; topografía, geodesia; combate a la peste porcina clásica; sistemas de riego; sanidad vegetal, administración; ciencias jurídicas; auditoría; comunicación social;  derecho laboral; cambio climático; género etc. y trabajadores operativos.</a:t>
            </a:r>
          </a:p>
          <a:p>
            <a:pPr algn="just">
              <a:lnSpc>
                <a:spcPct val="150000"/>
              </a:lnSpc>
            </a:pPr>
            <a:endParaRPr lang="es-GT" sz="1600" b="0" dirty="0">
              <a:solidFill>
                <a:schemeClr val="tx1"/>
              </a:solidFill>
              <a:latin typeface="+mj-lt"/>
              <a:cs typeface="Arial" panose="020B0604020202020204" pitchFamily="34" charset="0"/>
            </a:endParaRPr>
          </a:p>
          <a:p>
            <a:endParaRPr lang="es-GT" sz="1600" b="0" dirty="0">
              <a:solidFill>
                <a:schemeClr val="accent1">
                  <a:lumMod val="50000"/>
                </a:schemeClr>
              </a:solidFill>
              <a:latin typeface="+mj-lt"/>
              <a:cs typeface="Arial" panose="020B0604020202020204" pitchFamily="34" charset="0"/>
            </a:endParaRPr>
          </a:p>
          <a:p>
            <a:r>
              <a:rPr lang="es-GT" sz="1600" b="0" dirty="0">
                <a:solidFill>
                  <a:schemeClr val="accent1">
                    <a:lumMod val="50000"/>
                  </a:schemeClr>
                </a:solidFill>
                <a:latin typeface="+mj-lt"/>
                <a:cs typeface="Arial" panose="020B0604020202020204" pitchFamily="34" charset="0"/>
              </a:rPr>
              <a:t/>
            </a:r>
            <a:br>
              <a:rPr lang="es-GT" sz="1600" b="0" dirty="0">
                <a:solidFill>
                  <a:schemeClr val="accent1">
                    <a:lumMod val="50000"/>
                  </a:schemeClr>
                </a:solidFill>
                <a:latin typeface="+mj-lt"/>
                <a:cs typeface="Arial" panose="020B0604020202020204" pitchFamily="34" charset="0"/>
              </a:rPr>
            </a:br>
            <a:endParaRPr lang="es-GT" sz="1600" b="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1845625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3852</Words>
  <Application>Microsoft Office PowerPoint</Application>
  <PresentationFormat>Panorámica</PresentationFormat>
  <Paragraphs>523</Paragraphs>
  <Slides>41</Slides>
  <Notes>41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Cambria</vt:lpstr>
      <vt:lpstr>Montserrat ExtraBold</vt:lpstr>
      <vt:lpstr>Calibri</vt:lpstr>
      <vt:lpstr>Times New Roman</vt:lpstr>
      <vt:lpstr>Arial</vt:lpstr>
      <vt:lpstr>Montserrat</vt:lpstr>
      <vt:lpstr>Tema de Office</vt:lpstr>
      <vt:lpstr>Presentación de PowerPoint</vt:lpstr>
      <vt:lpstr>Presentación de PowerPoint</vt:lpstr>
      <vt:lpstr>PRINCIPALES OBJETIVOS DEL MINISTERIO DE AGRICULTURA, GANADERÍA Y ALIMENTACIÓN</vt:lpstr>
      <vt:lpstr>Presentación de PowerPoint</vt:lpstr>
      <vt:lpstr>CIFRAS GENERALES DEL PRESUPUESTO AL PRIMER CUATRIMESTRE 2022</vt:lpstr>
      <vt:lpstr>CIFRAS GENERALES DEL PRESUPUESTO AL PRIMER CUATRIMESTRE 2022</vt:lpstr>
      <vt:lpstr>Presentación de PowerPoint</vt:lpstr>
      <vt:lpstr>EJECUCIÓN PRESUPUESTARIA POR GRUPO DE GASTO AL PRIMER CUATRIMESTRE 2022</vt:lpstr>
      <vt:lpstr>Presentación de PowerPoint</vt:lpstr>
      <vt:lpstr>Presentación de PowerPoint</vt:lpstr>
      <vt:lpstr>Presentación de PowerPoint</vt:lpstr>
      <vt:lpstr>Presentación de PowerPoint</vt:lpstr>
      <vt:lpstr>Presentación de PowerPoint</vt:lpstr>
      <vt:lpstr>EJECUCIÓN PRESUPUESTARIA POR FINALIDAD AL PRIMER CUATRIMESTRE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Wilverth Alfonso Ralda Soto</cp:lastModifiedBy>
  <cp:revision>187</cp:revision>
  <dcterms:created xsi:type="dcterms:W3CDTF">2021-05-04T19:30:50Z</dcterms:created>
  <dcterms:modified xsi:type="dcterms:W3CDTF">2022-05-09T19:52:32Z</dcterms:modified>
</cp:coreProperties>
</file>